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3" r:id="rId2"/>
    <p:sldMasterId id="2147483757" r:id="rId3"/>
  </p:sldMasterIdLst>
  <p:notesMasterIdLst>
    <p:notesMasterId r:id="rId25"/>
  </p:notesMasterIdLst>
  <p:sldIdLst>
    <p:sldId id="256" r:id="rId4"/>
    <p:sldId id="474" r:id="rId5"/>
    <p:sldId id="332" r:id="rId6"/>
    <p:sldId id="524" r:id="rId7"/>
    <p:sldId id="477" r:id="rId8"/>
    <p:sldId id="581" r:id="rId9"/>
    <p:sldId id="478" r:id="rId10"/>
    <p:sldId id="479" r:id="rId11"/>
    <p:sldId id="444" r:id="rId12"/>
    <p:sldId id="525" r:id="rId13"/>
    <p:sldId id="526" r:id="rId14"/>
    <p:sldId id="464" r:id="rId15"/>
    <p:sldId id="611" r:id="rId16"/>
    <p:sldId id="610" r:id="rId17"/>
    <p:sldId id="578" r:id="rId18"/>
    <p:sldId id="612" r:id="rId19"/>
    <p:sldId id="509" r:id="rId20"/>
    <p:sldId id="503" r:id="rId21"/>
    <p:sldId id="518" r:id="rId22"/>
    <p:sldId id="521" r:id="rId23"/>
    <p:sldId id="258" r:id="rId24"/>
  </p:sldIdLst>
  <p:sldSz cx="19478625" cy="10974388"/>
  <p:notesSz cx="6858000" cy="9144000"/>
  <p:defaultTextStyle>
    <a:defPPr>
      <a:defRPr lang="ru-RU"/>
    </a:defPPr>
    <a:lvl1pPr marL="0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1pPr>
    <a:lvl2pPr marL="974476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2pPr>
    <a:lvl3pPr marL="1948952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3pPr>
    <a:lvl4pPr marL="2923428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4pPr>
    <a:lvl5pPr marL="3897904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5pPr>
    <a:lvl6pPr marL="4872380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6pPr>
    <a:lvl7pPr marL="5846856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7pPr>
    <a:lvl8pPr marL="6821333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8pPr>
    <a:lvl9pPr marL="7795809" algn="l" defTabSz="1948952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457">
          <p15:clr>
            <a:srgbClr val="A4A3A4"/>
          </p15:clr>
        </p15:guide>
        <p15:guide id="4" pos="61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ene Balyabin" initials="EB" lastIdx="5" clrIdx="0">
    <p:extLst>
      <p:ext uri="{19B8F6BF-5375-455C-9EA6-DF929625EA0E}">
        <p15:presenceInfo xmlns:p15="http://schemas.microsoft.com/office/powerpoint/2012/main" userId="S-1-5-21-302657129-3109288634-2722143-1272" providerId="AD"/>
      </p:ext>
    </p:extLst>
  </p:cmAuthor>
  <p:cmAuthor id="2" name="Eugene Balyabin" initials="EB [2]" lastIdx="6" clrIdx="1">
    <p:extLst>
      <p:ext uri="{19B8F6BF-5375-455C-9EA6-DF929625EA0E}">
        <p15:presenceInfo xmlns:p15="http://schemas.microsoft.com/office/powerpoint/2012/main" userId="S::e.balyabin@trbonet.com::f89a6cdb-1b2e-4cfd-acd7-83495152f8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EE0"/>
    <a:srgbClr val="48D8B9"/>
    <a:srgbClr val="5AC6C3"/>
    <a:srgbClr val="14A0BC"/>
    <a:srgbClr val="3A1952"/>
    <a:srgbClr val="0342A9"/>
    <a:srgbClr val="F7E1F4"/>
    <a:srgbClr val="1A54B6"/>
    <a:srgbClr val="265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6247" autoAdjust="0"/>
  </p:normalViewPr>
  <p:slideViewPr>
    <p:cSldViewPr>
      <p:cViewPr varScale="1">
        <p:scale>
          <a:sx n="54" d="100"/>
          <a:sy n="54" d="100"/>
        </p:scale>
        <p:origin x="422" y="82"/>
      </p:cViewPr>
      <p:guideLst>
        <p:guide orient="horz" pos="1620"/>
        <p:guide pos="2880"/>
        <p:guide orient="horz" pos="3457"/>
        <p:guide pos="61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C7268-B7F9-4ED4-B78A-E6631E277FC8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685800"/>
            <a:ext cx="6086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9974E-190D-4B4E-B0C4-AD55FABE7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0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974476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948952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2923428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3897904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4872380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5846856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6821333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7795809" algn="l" defTabSz="1948952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6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61FA-5680-985F-0059-8EAE14ABD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6F478-E1FB-2464-9F8C-2CBBC0E7F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B2963-BE73-6519-CF0E-AE6667442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4EACE-E00E-D6CD-5C57-C019D80E5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8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6FF6-ABAC-4598-1043-77F12003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2CE71-52D5-0787-DA0C-AE4426E54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EAB73-3C73-D907-9682-C15DEFA68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91CBD-F071-F08D-D409-DB508D16E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24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79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02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18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67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23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49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50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48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1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50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6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77A8A-841E-2200-AFC6-A2CDA951A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CDAC3-3757-3FE9-D895-5CAFE4588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40EAD-851E-0964-F5DE-62F49706E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DFE89-D4B4-8DEA-FDDF-E128ADA9E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9974E-190D-4B4E-B0C4-AD55FABE797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1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9974E-190D-4B4E-B0C4-AD55FABE79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48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9974E-190D-4B4E-B0C4-AD55FABE797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1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66304" y="446634"/>
            <a:ext cx="16556831" cy="235238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312" y="3470970"/>
            <a:ext cx="13635038" cy="2804566"/>
          </a:xfrm>
        </p:spPr>
        <p:txBody>
          <a:bodyPr>
            <a:normAutofit/>
          </a:bodyPr>
          <a:lstStyle>
            <a:lvl1pPr marL="0" indent="0" algn="l">
              <a:buNone/>
              <a:defRPr sz="6600">
                <a:solidFill>
                  <a:schemeClr val="tx1"/>
                </a:solidFill>
              </a:defRPr>
            </a:lvl1pPr>
            <a:lvl2pPr marL="97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4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97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7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4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2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9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801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53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77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42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872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6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25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8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83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6445" y="3326953"/>
            <a:ext cx="16578249" cy="547260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D543D4-075D-B9A8-8E6E-C6F1EF15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6383" y="9663658"/>
            <a:ext cx="3104117" cy="7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1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46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35" y="436942"/>
            <a:ext cx="6408333" cy="1859550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5602" y="436945"/>
            <a:ext cx="10889092" cy="9366337"/>
          </a:xfrm>
        </p:spPr>
        <p:txBody>
          <a:bodyPr/>
          <a:lstStyle>
            <a:lvl1pPr>
              <a:defRPr sz="6800"/>
            </a:lvl1pPr>
            <a:lvl2pPr>
              <a:defRPr sz="6000"/>
            </a:lvl2pPr>
            <a:lvl3pPr>
              <a:defRPr sz="51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3935" y="2296495"/>
            <a:ext cx="6408333" cy="750678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7947" y="7682072"/>
            <a:ext cx="11687175" cy="906913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17947" y="980581"/>
            <a:ext cx="11687175" cy="6584633"/>
          </a:xfrm>
        </p:spPr>
        <p:txBody>
          <a:bodyPr/>
          <a:lstStyle>
            <a:lvl1pPr marL="0" indent="0">
              <a:buNone/>
              <a:defRPr sz="6800"/>
            </a:lvl1pPr>
            <a:lvl2pPr marL="974476" indent="0">
              <a:buNone/>
              <a:defRPr sz="6000"/>
            </a:lvl2pPr>
            <a:lvl3pPr marL="1948952" indent="0">
              <a:buNone/>
              <a:defRPr sz="5100"/>
            </a:lvl3pPr>
            <a:lvl4pPr marL="2923428" indent="0">
              <a:buNone/>
              <a:defRPr sz="4300"/>
            </a:lvl4pPr>
            <a:lvl5pPr marL="3897904" indent="0">
              <a:buNone/>
              <a:defRPr sz="4300"/>
            </a:lvl5pPr>
            <a:lvl6pPr marL="4872380" indent="0">
              <a:buNone/>
              <a:defRPr sz="4300"/>
            </a:lvl6pPr>
            <a:lvl7pPr marL="5846856" indent="0">
              <a:buNone/>
              <a:defRPr sz="4300"/>
            </a:lvl7pPr>
            <a:lvl8pPr marL="6821333" indent="0">
              <a:buNone/>
              <a:defRPr sz="4300"/>
            </a:lvl8pPr>
            <a:lvl9pPr marL="7795809" indent="0">
              <a:buNone/>
              <a:defRPr sz="4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7947" y="8588983"/>
            <a:ext cx="11687175" cy="128796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55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270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122003" y="330247"/>
            <a:ext cx="4382691" cy="70215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3931" y="330247"/>
            <a:ext cx="12823428" cy="70215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3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304" y="446634"/>
            <a:ext cx="16556831" cy="235238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312" y="3470970"/>
            <a:ext cx="13635038" cy="2804566"/>
          </a:xfrm>
        </p:spPr>
        <p:txBody>
          <a:bodyPr>
            <a:normAutofit/>
          </a:bodyPr>
          <a:lstStyle>
            <a:lvl1pPr marL="0" indent="0" algn="l">
              <a:buNone/>
              <a:defRPr sz="6600">
                <a:solidFill>
                  <a:schemeClr val="tx1"/>
                </a:solidFill>
              </a:defRPr>
            </a:lvl1pPr>
            <a:lvl2pPr marL="97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4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97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7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4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2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9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02291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6445" y="3326953"/>
            <a:ext cx="16578249" cy="54726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ru-RU" sz="2800" spc="300" dirty="0">
                <a:solidFill>
                  <a:srgbClr val="D5ECFF">
                    <a:lumMod val="25000"/>
                  </a:srgbClr>
                </a:solidFill>
              </a:rPr>
              <a:t>MAKE THE MOST OF YOUR RADIO NETWORK</a:t>
            </a:r>
            <a:endParaRPr lang="en-GB" altLang="ru-RU" sz="2800" spc="300" dirty="0">
              <a:solidFill>
                <a:srgbClr val="D5ECFF">
                  <a:lumMod val="25000"/>
                </a:srgbClr>
              </a:solidFill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64E253F4-9F3E-42C3-8491-8D875C2142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92" y="9663658"/>
            <a:ext cx="3456384" cy="973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6087E-C80B-41B4-9B22-E0B13C73D18C}"/>
              </a:ext>
            </a:extLst>
          </p:cNvPr>
          <p:cNvSpPr txBox="1"/>
          <p:nvPr userDrawn="1"/>
        </p:nvSpPr>
        <p:spPr>
          <a:xfrm>
            <a:off x="10027344" y="10149711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948942">
              <a:defRPr/>
            </a:pPr>
            <a:r>
              <a:rPr lang="en-US" altLang="ru-RU" sz="2800" dirty="0">
                <a:solidFill>
                  <a:srgbClr val="2D3847"/>
                </a:solidFill>
              </a:rPr>
              <a:t>Dispatch Software for MOTOTRBO™ </a:t>
            </a:r>
            <a:endParaRPr lang="en-GB" altLang="ru-RU" sz="2800" dirty="0">
              <a:solidFill>
                <a:srgbClr val="2D3847"/>
              </a:solidFill>
            </a:endParaRPr>
          </a:p>
          <a:p>
            <a:pPr algn="r"/>
            <a:endParaRPr lang="ru-RU" sz="2800" dirty="0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677" y="7052063"/>
            <a:ext cx="16556831" cy="2179635"/>
          </a:xfrm>
        </p:spPr>
        <p:txBody>
          <a:bodyPr anchor="t"/>
          <a:lstStyle>
            <a:lvl1pPr algn="l">
              <a:defRPr sz="8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8677" y="4651414"/>
            <a:ext cx="16556831" cy="2400646"/>
          </a:xfrm>
        </p:spPr>
        <p:txBody>
          <a:bodyPr anchor="b"/>
          <a:lstStyle>
            <a:lvl1pPr marL="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1pPr>
            <a:lvl2pPr marL="97447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48952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92342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89790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8723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84685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82133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7958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1995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3931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01635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92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31" y="439485"/>
            <a:ext cx="17530763" cy="18290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2456537"/>
            <a:ext cx="8606442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3931" y="3480303"/>
            <a:ext cx="8606442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894874" y="2456537"/>
            <a:ext cx="8609823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894874" y="3480303"/>
            <a:ext cx="8609823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677" y="7052063"/>
            <a:ext cx="16556831" cy="2179635"/>
          </a:xfrm>
        </p:spPr>
        <p:txBody>
          <a:bodyPr anchor="t"/>
          <a:lstStyle>
            <a:lvl1pPr algn="l">
              <a:defRPr sz="8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8677" y="4651414"/>
            <a:ext cx="16556831" cy="2400646"/>
          </a:xfrm>
        </p:spPr>
        <p:txBody>
          <a:bodyPr anchor="b"/>
          <a:lstStyle>
            <a:lvl1pPr marL="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1pPr>
            <a:lvl2pPr marL="97447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48952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92342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89790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8723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84685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82133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7958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989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ru-RU" sz="2800" spc="300" dirty="0">
                <a:solidFill>
                  <a:srgbClr val="D5ECFF">
                    <a:lumMod val="25000"/>
                  </a:srgbClr>
                </a:solidFill>
              </a:rPr>
              <a:t>MAKE THE MOST OF YOUR RADIO NETWORK</a:t>
            </a:r>
            <a:endParaRPr lang="en-GB" altLang="ru-RU" sz="2800" spc="300" dirty="0">
              <a:solidFill>
                <a:srgbClr val="D5ECFF">
                  <a:lumMod val="25000"/>
                </a:srgbClr>
              </a:solidFill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C66FC4D4-B1BA-4A11-878E-62DD76801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92" y="9663658"/>
            <a:ext cx="3456384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5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ru-RU" sz="2800" spc="300" dirty="0">
                <a:solidFill>
                  <a:srgbClr val="D5ECFF">
                    <a:lumMod val="25000"/>
                  </a:srgbClr>
                </a:solidFill>
              </a:rPr>
              <a:t>MAKE THE MOST OF YOUR RADIO NETWORK</a:t>
            </a:r>
            <a:endParaRPr lang="en-GB" altLang="ru-RU" sz="2800" spc="300" dirty="0">
              <a:solidFill>
                <a:srgbClr val="D5ECFF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94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106464" y="5199162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6567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92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35" y="436942"/>
            <a:ext cx="6408333" cy="1859550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5602" y="436945"/>
            <a:ext cx="10889092" cy="9366337"/>
          </a:xfrm>
        </p:spPr>
        <p:txBody>
          <a:bodyPr/>
          <a:lstStyle>
            <a:lvl1pPr>
              <a:defRPr sz="6800"/>
            </a:lvl1pPr>
            <a:lvl2pPr>
              <a:defRPr sz="6000"/>
            </a:lvl2pPr>
            <a:lvl3pPr>
              <a:defRPr sz="51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3935" y="2296495"/>
            <a:ext cx="6408333" cy="750678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20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7947" y="7682072"/>
            <a:ext cx="11687175" cy="906913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17947" y="980581"/>
            <a:ext cx="11687175" cy="6584633"/>
          </a:xfrm>
        </p:spPr>
        <p:txBody>
          <a:bodyPr/>
          <a:lstStyle>
            <a:lvl1pPr marL="0" indent="0">
              <a:buNone/>
              <a:defRPr sz="6800"/>
            </a:lvl1pPr>
            <a:lvl2pPr marL="974476" indent="0">
              <a:buNone/>
              <a:defRPr sz="6000"/>
            </a:lvl2pPr>
            <a:lvl3pPr marL="1948952" indent="0">
              <a:buNone/>
              <a:defRPr sz="5100"/>
            </a:lvl3pPr>
            <a:lvl4pPr marL="2923428" indent="0">
              <a:buNone/>
              <a:defRPr sz="4300"/>
            </a:lvl4pPr>
            <a:lvl5pPr marL="3897904" indent="0">
              <a:buNone/>
              <a:defRPr sz="4300"/>
            </a:lvl5pPr>
            <a:lvl6pPr marL="4872380" indent="0">
              <a:buNone/>
              <a:defRPr sz="4300"/>
            </a:lvl6pPr>
            <a:lvl7pPr marL="5846856" indent="0">
              <a:buNone/>
              <a:defRPr sz="4300"/>
            </a:lvl7pPr>
            <a:lvl8pPr marL="6821333" indent="0">
              <a:buNone/>
              <a:defRPr sz="4300"/>
            </a:lvl8pPr>
            <a:lvl9pPr marL="7795809" indent="0">
              <a:buNone/>
              <a:defRPr sz="4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7947" y="8588983"/>
            <a:ext cx="11687175" cy="128796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0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89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122003" y="330247"/>
            <a:ext cx="4382691" cy="70215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3931" y="330247"/>
            <a:ext cx="12823428" cy="70215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>
                <a:solidFill>
                  <a:srgbClr val="2D3847"/>
                </a:solidFill>
              </a:rPr>
              <a:pPr/>
              <a:t>20.10.2024</a:t>
            </a:fld>
            <a:endParaRPr lang="ru-RU">
              <a:solidFill>
                <a:srgbClr val="2D384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2D384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>
                <a:solidFill>
                  <a:srgbClr val="2D3847"/>
                </a:solidFill>
              </a:rPr>
              <a:pPr/>
              <a:t>‹#›</a:t>
            </a:fld>
            <a:endParaRPr lang="ru-RU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04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304" y="446634"/>
            <a:ext cx="16556831" cy="235238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312" y="3470970"/>
            <a:ext cx="13635038" cy="2804566"/>
          </a:xfrm>
        </p:spPr>
        <p:txBody>
          <a:bodyPr>
            <a:normAutofit/>
          </a:bodyPr>
          <a:lstStyle>
            <a:lvl1pPr marL="0" indent="0" algn="l">
              <a:buNone/>
              <a:defRPr sz="6600">
                <a:solidFill>
                  <a:schemeClr val="tx1"/>
                </a:solidFill>
              </a:defRPr>
            </a:lvl1pPr>
            <a:lvl2pPr marL="97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4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97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7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4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2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9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2719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6445" y="3326953"/>
            <a:ext cx="16578249" cy="54726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64E253F4-9F3E-42C3-8491-8D875C2142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92" y="9663658"/>
            <a:ext cx="3456384" cy="973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6087E-C80B-41B4-9B22-E0B13C73D18C}"/>
              </a:ext>
            </a:extLst>
          </p:cNvPr>
          <p:cNvSpPr txBox="1"/>
          <p:nvPr userDrawn="1"/>
        </p:nvSpPr>
        <p:spPr>
          <a:xfrm>
            <a:off x="10027344" y="10149711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948942">
              <a:defRPr/>
            </a:pPr>
            <a:r>
              <a:rPr lang="en-US" altLang="ru-RU" sz="2800" dirty="0">
                <a:solidFill>
                  <a:srgbClr val="2D3847"/>
                </a:solidFill>
              </a:rPr>
              <a:t>Dispatch Software for MOTOTRBO™ </a:t>
            </a:r>
            <a:endParaRPr lang="en-GB" altLang="ru-RU" sz="2800" dirty="0">
              <a:solidFill>
                <a:srgbClr val="2D3847"/>
              </a:solidFill>
            </a:endParaRPr>
          </a:p>
          <a:p>
            <a:pPr algn="r"/>
            <a:endParaRPr lang="ru-RU" sz="2800" dirty="0">
              <a:solidFill>
                <a:srgbClr val="2D3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1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3931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01635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05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677" y="7052063"/>
            <a:ext cx="16556831" cy="2179635"/>
          </a:xfrm>
        </p:spPr>
        <p:txBody>
          <a:bodyPr anchor="t"/>
          <a:lstStyle>
            <a:lvl1pPr algn="l">
              <a:defRPr sz="8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8677" y="4651414"/>
            <a:ext cx="16556831" cy="2400646"/>
          </a:xfrm>
        </p:spPr>
        <p:txBody>
          <a:bodyPr anchor="b"/>
          <a:lstStyle>
            <a:lvl1pPr marL="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1pPr>
            <a:lvl2pPr marL="97447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48952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92342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89790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8723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84685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82133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7958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806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3931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01635" y="1920519"/>
            <a:ext cx="8603059" cy="5431305"/>
          </a:xfrm>
        </p:spPr>
        <p:txBody>
          <a:bodyPr/>
          <a:lstStyle>
            <a:lvl1pPr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68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31" y="439485"/>
            <a:ext cx="17530763" cy="18290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2456537"/>
            <a:ext cx="8606442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3931" y="3480303"/>
            <a:ext cx="8606442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894874" y="2456537"/>
            <a:ext cx="8609823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894874" y="3480303"/>
            <a:ext cx="8609823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40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C66FC4D4-B1BA-4A11-878E-62DD76801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92" y="9663658"/>
            <a:ext cx="3456384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95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59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106464" y="5199162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49364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63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35" y="436942"/>
            <a:ext cx="6408333" cy="1859550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5602" y="436945"/>
            <a:ext cx="10889092" cy="9366337"/>
          </a:xfrm>
        </p:spPr>
        <p:txBody>
          <a:bodyPr/>
          <a:lstStyle>
            <a:lvl1pPr>
              <a:defRPr sz="6800"/>
            </a:lvl1pPr>
            <a:lvl2pPr>
              <a:defRPr sz="6000"/>
            </a:lvl2pPr>
            <a:lvl3pPr>
              <a:defRPr sz="51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3935" y="2296495"/>
            <a:ext cx="6408333" cy="750678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36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7947" y="7682072"/>
            <a:ext cx="11687175" cy="906913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17947" y="980581"/>
            <a:ext cx="11687175" cy="6584633"/>
          </a:xfrm>
        </p:spPr>
        <p:txBody>
          <a:bodyPr/>
          <a:lstStyle>
            <a:lvl1pPr marL="0" indent="0">
              <a:buNone/>
              <a:defRPr sz="6800"/>
            </a:lvl1pPr>
            <a:lvl2pPr marL="974476" indent="0">
              <a:buNone/>
              <a:defRPr sz="6000"/>
            </a:lvl2pPr>
            <a:lvl3pPr marL="1948952" indent="0">
              <a:buNone/>
              <a:defRPr sz="5100"/>
            </a:lvl3pPr>
            <a:lvl4pPr marL="2923428" indent="0">
              <a:buNone/>
              <a:defRPr sz="4300"/>
            </a:lvl4pPr>
            <a:lvl5pPr marL="3897904" indent="0">
              <a:buNone/>
              <a:defRPr sz="4300"/>
            </a:lvl5pPr>
            <a:lvl6pPr marL="4872380" indent="0">
              <a:buNone/>
              <a:defRPr sz="4300"/>
            </a:lvl6pPr>
            <a:lvl7pPr marL="5846856" indent="0">
              <a:buNone/>
              <a:defRPr sz="4300"/>
            </a:lvl7pPr>
            <a:lvl8pPr marL="6821333" indent="0">
              <a:buNone/>
              <a:defRPr sz="4300"/>
            </a:lvl8pPr>
            <a:lvl9pPr marL="7795809" indent="0">
              <a:buNone/>
              <a:defRPr sz="4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7947" y="8588983"/>
            <a:ext cx="11687175" cy="1287967"/>
          </a:xfrm>
        </p:spPr>
        <p:txBody>
          <a:bodyPr/>
          <a:lstStyle>
            <a:lvl1pPr marL="0" indent="0">
              <a:buNone/>
              <a:defRPr sz="3000"/>
            </a:lvl1pPr>
            <a:lvl2pPr marL="974476" indent="0">
              <a:buNone/>
              <a:defRPr sz="2600"/>
            </a:lvl2pPr>
            <a:lvl3pPr marL="1948952" indent="0">
              <a:buNone/>
              <a:defRPr sz="2100"/>
            </a:lvl3pPr>
            <a:lvl4pPr marL="2923428" indent="0">
              <a:buNone/>
              <a:defRPr sz="1900"/>
            </a:lvl4pPr>
            <a:lvl5pPr marL="3897904" indent="0">
              <a:buNone/>
              <a:defRPr sz="1900"/>
            </a:lvl5pPr>
            <a:lvl6pPr marL="4872380" indent="0">
              <a:buNone/>
              <a:defRPr sz="1900"/>
            </a:lvl6pPr>
            <a:lvl7pPr marL="5846856" indent="0">
              <a:buNone/>
              <a:defRPr sz="1900"/>
            </a:lvl7pPr>
            <a:lvl8pPr marL="6821333" indent="0">
              <a:buNone/>
              <a:defRPr sz="1900"/>
            </a:lvl8pPr>
            <a:lvl9pPr marL="7795809" indent="0">
              <a:buNone/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9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8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3931" y="439485"/>
            <a:ext cx="17530763" cy="1829065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2456537"/>
            <a:ext cx="8606442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3931" y="3480303"/>
            <a:ext cx="8606442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894874" y="2456537"/>
            <a:ext cx="8609823" cy="1023768"/>
          </a:xfrm>
        </p:spPr>
        <p:txBody>
          <a:bodyPr anchor="b"/>
          <a:lstStyle>
            <a:lvl1pPr marL="0" indent="0">
              <a:buNone/>
              <a:defRPr sz="5100" b="1"/>
            </a:lvl1pPr>
            <a:lvl2pPr marL="974476" indent="0">
              <a:buNone/>
              <a:defRPr sz="4300" b="1"/>
            </a:lvl2pPr>
            <a:lvl3pPr marL="1948952" indent="0">
              <a:buNone/>
              <a:defRPr sz="3800" b="1"/>
            </a:lvl3pPr>
            <a:lvl4pPr marL="2923428" indent="0">
              <a:buNone/>
              <a:defRPr sz="3400" b="1"/>
            </a:lvl4pPr>
            <a:lvl5pPr marL="3897904" indent="0">
              <a:buNone/>
              <a:defRPr sz="3400" b="1"/>
            </a:lvl5pPr>
            <a:lvl6pPr marL="4872380" indent="0">
              <a:buNone/>
              <a:defRPr sz="3400" b="1"/>
            </a:lvl6pPr>
            <a:lvl7pPr marL="5846856" indent="0">
              <a:buNone/>
              <a:defRPr sz="3400" b="1"/>
            </a:lvl7pPr>
            <a:lvl8pPr marL="6821333" indent="0">
              <a:buNone/>
              <a:defRPr sz="3400" b="1"/>
            </a:lvl8pPr>
            <a:lvl9pPr marL="7795809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894874" y="3480303"/>
            <a:ext cx="8609823" cy="6322976"/>
          </a:xfrm>
        </p:spPr>
        <p:txBody>
          <a:bodyPr/>
          <a:lstStyle>
            <a:lvl1pPr>
              <a:defRPr sz="5100"/>
            </a:lvl1pPr>
            <a:lvl2pPr>
              <a:defRPr sz="43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93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122003" y="330247"/>
            <a:ext cx="4382691" cy="70215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3931" y="330247"/>
            <a:ext cx="12823428" cy="70215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93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2D8A5E02-C06F-4A3A-AF88-84DEFF555FCF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5197" y="10171633"/>
            <a:ext cx="6168231" cy="5842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959681" y="10171633"/>
            <a:ext cx="4545013" cy="584285"/>
          </a:xfrm>
          <a:prstGeom prst="rect">
            <a:avLst/>
          </a:prstGeom>
        </p:spPr>
        <p:txBody>
          <a:bodyPr/>
          <a:lstStyle/>
          <a:p>
            <a:fld id="{302E72B3-54A4-41AF-AF7C-7EEAD9C95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5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 userDrawn="1"/>
        </p:nvCxnSpPr>
        <p:spPr>
          <a:xfrm>
            <a:off x="882328" y="0"/>
            <a:ext cx="0" cy="10974388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4376" y="201745"/>
            <a:ext cx="14509611" cy="1829065"/>
          </a:xfrm>
        </p:spPr>
        <p:txBody>
          <a:bodyPr>
            <a:normAutofit/>
          </a:bodyPr>
          <a:lstStyle>
            <a:lvl1pPr>
              <a:defRPr sz="60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44D-A988-4C8D-8B42-AF1E1AC647C3}"/>
              </a:ext>
            </a:extLst>
          </p:cNvPr>
          <p:cNvSpPr txBox="1"/>
          <p:nvPr userDrawn="1"/>
        </p:nvSpPr>
        <p:spPr>
          <a:xfrm rot="-5400000">
            <a:off x="-4981627" y="5326457"/>
            <a:ext cx="107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spc="300" dirty="0">
                <a:solidFill>
                  <a:schemeClr val="bg2">
                    <a:lumMod val="25000"/>
                  </a:schemeClr>
                </a:solidFill>
              </a:rPr>
              <a:t>MAKE THE MOST OF YOUR RADIO NETWORK</a:t>
            </a:r>
            <a:endParaRPr lang="en-GB" altLang="ru-RU" sz="2800" spc="3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2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5862FB-D5D3-EE78-E6A6-D527B9DAF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0032" y="9663658"/>
            <a:ext cx="2664296" cy="8317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338" y="9602401"/>
            <a:ext cx="3528348" cy="87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80098-CB32-EDB0-79B6-D7D03DB763FA}"/>
              </a:ext>
            </a:extLst>
          </p:cNvPr>
          <p:cNvSpPr txBox="1"/>
          <p:nvPr userDrawn="1"/>
        </p:nvSpPr>
        <p:spPr>
          <a:xfrm>
            <a:off x="4937846" y="9595952"/>
            <a:ext cx="294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5CB8A-7EF2-766F-00F0-DAF03977B828}"/>
              </a:ext>
            </a:extLst>
          </p:cNvPr>
          <p:cNvCxnSpPr/>
          <p:nvPr userDrawn="1"/>
        </p:nvCxnSpPr>
        <p:spPr>
          <a:xfrm>
            <a:off x="4616887" y="9602401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5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фо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10520" y="4695106"/>
            <a:ext cx="14509611" cy="1829065"/>
          </a:xfrm>
        </p:spPr>
        <p:txBody>
          <a:bodyPr>
            <a:normAutofit/>
          </a:bodyPr>
          <a:lstStyle>
            <a:lvl1pPr algn="ctr">
              <a:defRPr sz="7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F077C1-1347-4021-2653-50A9D7B682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46" y="878682"/>
            <a:ext cx="3528348" cy="876741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46982F-B1AB-EE67-6491-F97A718A0C10}"/>
              </a:ext>
            </a:extLst>
          </p:cNvPr>
          <p:cNvSpPr/>
          <p:nvPr userDrawn="1"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8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36" y="302618"/>
            <a:ext cx="15462125" cy="1829065"/>
          </a:xfrm>
          <a:prstGeom prst="rect">
            <a:avLst/>
          </a:prstGeom>
        </p:spPr>
        <p:txBody>
          <a:bodyPr vert="horz" lIns="194895" tIns="97448" rIns="194895" bIns="9744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3326953"/>
            <a:ext cx="17530763" cy="5472609"/>
          </a:xfrm>
          <a:prstGeom prst="rect">
            <a:avLst/>
          </a:prstGeom>
        </p:spPr>
        <p:txBody>
          <a:bodyPr vert="horz" lIns="194895" tIns="97448" rIns="194895" bIns="9744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93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42" r:id="rId7"/>
    <p:sldLayoutId id="2147483696" r:id="rId8"/>
    <p:sldLayoutId id="2147483790" r:id="rId9"/>
    <p:sldLayoutId id="2147483785" r:id="rId10"/>
    <p:sldLayoutId id="2147483791" r:id="rId11"/>
    <p:sldLayoutId id="2147483786" r:id="rId12"/>
    <p:sldLayoutId id="2147483792" r:id="rId13"/>
    <p:sldLayoutId id="2147483787" r:id="rId14"/>
    <p:sldLayoutId id="2147483793" r:id="rId15"/>
    <p:sldLayoutId id="2147483788" r:id="rId16"/>
    <p:sldLayoutId id="2147483794" r:id="rId17"/>
    <p:sldLayoutId id="2147483789" r:id="rId18"/>
    <p:sldLayoutId id="2147483795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1948952" rtl="0" eaLnBrk="1" latinLnBrk="0" hangingPunct="1">
        <a:spcBef>
          <a:spcPct val="0"/>
        </a:spcBef>
        <a:buNone/>
        <a:defRPr sz="6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730857" indent="-730857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583524" indent="-60904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190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410666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85142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»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359618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334095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308571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283047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7447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48952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923428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897904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87238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84685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21333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95809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36" y="302618"/>
            <a:ext cx="15462125" cy="1829065"/>
          </a:xfrm>
          <a:prstGeom prst="rect">
            <a:avLst/>
          </a:prstGeom>
        </p:spPr>
        <p:txBody>
          <a:bodyPr vert="horz" lIns="194895" tIns="97448" rIns="194895" bIns="9744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3326953"/>
            <a:ext cx="17530763" cy="5472609"/>
          </a:xfrm>
          <a:prstGeom prst="rect">
            <a:avLst/>
          </a:prstGeom>
        </p:spPr>
        <p:txBody>
          <a:bodyPr vert="horz" lIns="194895" tIns="97448" rIns="194895" bIns="9744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341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l" defTabSz="1948952" rtl="0" eaLnBrk="1" latinLnBrk="0" hangingPunct="1">
        <a:spcBef>
          <a:spcPct val="0"/>
        </a:spcBef>
        <a:buNone/>
        <a:defRPr sz="6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730857" indent="-730857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583524" indent="-60904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190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410666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85142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»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359618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334095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308571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283047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7447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48952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923428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897904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87238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84685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21333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95809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36" y="302618"/>
            <a:ext cx="15462125" cy="1829065"/>
          </a:xfrm>
          <a:prstGeom prst="rect">
            <a:avLst/>
          </a:prstGeom>
        </p:spPr>
        <p:txBody>
          <a:bodyPr vert="horz" lIns="194895" tIns="97448" rIns="194895" bIns="9744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3931" y="3326953"/>
            <a:ext cx="17530763" cy="5472609"/>
          </a:xfrm>
          <a:prstGeom prst="rect">
            <a:avLst/>
          </a:prstGeom>
        </p:spPr>
        <p:txBody>
          <a:bodyPr vert="horz" lIns="194895" tIns="97448" rIns="194895" bIns="9744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837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l" defTabSz="1948952" rtl="0" eaLnBrk="1" latinLnBrk="0" hangingPunct="1">
        <a:spcBef>
          <a:spcPct val="0"/>
        </a:spcBef>
        <a:buNone/>
        <a:defRPr sz="6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730857" indent="-730857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583524" indent="-60904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190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410666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85142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»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359618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334095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308571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283047" indent="-487238" algn="l" defTabSz="194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7447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48952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923428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897904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872380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846856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821333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795809" algn="l" defTabSz="1948952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5.sv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3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8.svg"/><Relationship Id="rId4" Type="http://schemas.openxmlformats.org/officeDocument/2006/relationships/image" Target="../media/image36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7.png"/><Relationship Id="rId18" Type="http://schemas.openxmlformats.org/officeDocument/2006/relationships/image" Target="../media/image84.svg"/><Relationship Id="rId3" Type="http://schemas.openxmlformats.org/officeDocument/2006/relationships/image" Target="../media/image75.png"/><Relationship Id="rId21" Type="http://schemas.openxmlformats.org/officeDocument/2006/relationships/image" Target="../media/image87.png"/><Relationship Id="rId7" Type="http://schemas.openxmlformats.org/officeDocument/2006/relationships/image" Target="../media/image77.png"/><Relationship Id="rId12" Type="http://schemas.openxmlformats.org/officeDocument/2006/relationships/image" Target="../media/image80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sv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79.png"/><Relationship Id="rId5" Type="http://schemas.openxmlformats.org/officeDocument/2006/relationships/image" Target="../media/image35.png"/><Relationship Id="rId15" Type="http://schemas.openxmlformats.org/officeDocument/2006/relationships/image" Target="../media/image81.png"/><Relationship Id="rId10" Type="http://schemas.openxmlformats.org/officeDocument/2006/relationships/image" Target="../media/image40.svg"/><Relationship Id="rId19" Type="http://schemas.openxmlformats.org/officeDocument/2006/relationships/image" Target="../media/image85.png"/><Relationship Id="rId4" Type="http://schemas.openxmlformats.org/officeDocument/2006/relationships/image" Target="../media/image76.svg"/><Relationship Id="rId9" Type="http://schemas.openxmlformats.org/officeDocument/2006/relationships/image" Target="../media/image39.png"/><Relationship Id="rId14" Type="http://schemas.openxmlformats.org/officeDocument/2006/relationships/image" Target="../media/image38.svg"/><Relationship Id="rId22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35.png"/><Relationship Id="rId18" Type="http://schemas.openxmlformats.org/officeDocument/2006/relationships/image" Target="../media/image61.sv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svg"/><Relationship Id="rId15" Type="http://schemas.openxmlformats.org/officeDocument/2006/relationships/image" Target="../media/image47.png"/><Relationship Id="rId10" Type="http://schemas.openxmlformats.org/officeDocument/2006/relationships/image" Target="../media/image57.sv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998453" y="2161749"/>
            <a:ext cx="8568952" cy="3151454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en-US" sz="9600" b="1" dirty="0">
                <a:solidFill>
                  <a:schemeClr val="bg1"/>
                </a:solidFill>
                <a:cs typeface="Segoe UI" panose="020B0502040204020203" pitchFamily="34" charset="0"/>
              </a:rPr>
              <a:t>TRBONET </a:t>
            </a:r>
            <a:br>
              <a:rPr lang="en-US" sz="9600" b="1" dirty="0">
                <a:solidFill>
                  <a:schemeClr val="bg1"/>
                </a:solidFill>
                <a:cs typeface="Segoe UI" panose="020B0502040204020203" pitchFamily="34" charset="0"/>
              </a:rPr>
            </a:br>
            <a:r>
              <a:rPr lang="en-US" sz="9600" b="1" dirty="0" err="1">
                <a:solidFill>
                  <a:schemeClr val="bg1"/>
                </a:solidFill>
                <a:cs typeface="Segoe UI" panose="020B0502040204020203" pitchFamily="34" charset="0"/>
              </a:rPr>
              <a:t>Lösungen</a:t>
            </a:r>
            <a:endParaRPr lang="ru-RU" sz="9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96" y="878682"/>
            <a:ext cx="2566134" cy="2566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008" y="878682"/>
            <a:ext cx="2566134" cy="25661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070A39A-7F0F-3EE8-94E9-C66265457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243" y="1012438"/>
            <a:ext cx="3528348" cy="876741"/>
          </a:xfrm>
          <a:prstGeom prst="rect">
            <a:avLst/>
          </a:prstGeom>
        </p:spPr>
      </p:pic>
      <p:pic>
        <p:nvPicPr>
          <p:cNvPr id="11" name="Picture 10" descr="A computer monitor showing a map&#10;&#10;Description automatically generated">
            <a:extLst>
              <a:ext uri="{FF2B5EF4-FFF2-40B4-BE49-F238E27FC236}">
                <a16:creationId xmlns:a16="http://schemas.microsoft.com/office/drawing/2014/main" id="{0A086410-5F06-1F90-D570-6A4C488F1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60" y="7048208"/>
            <a:ext cx="7776864" cy="2920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E2B4CE-A5A4-013C-60B8-E47E376791A5}"/>
              </a:ext>
            </a:extLst>
          </p:cNvPr>
          <p:cNvSpPr txBox="1"/>
          <p:nvPr/>
        </p:nvSpPr>
        <p:spPr>
          <a:xfrm>
            <a:off x="5379751" y="1005989"/>
            <a:ext cx="2874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THE MOST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YOUR RADIONETWORK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FE6510-3AC0-328C-0093-D2CCA90D6B09}"/>
              </a:ext>
            </a:extLst>
          </p:cNvPr>
          <p:cNvCxnSpPr/>
          <p:nvPr/>
        </p:nvCxnSpPr>
        <p:spPr>
          <a:xfrm>
            <a:off x="5058792" y="1012438"/>
            <a:ext cx="0" cy="8767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A66D05-3133-DCE6-BB14-DED1FC8DB129}"/>
              </a:ext>
            </a:extLst>
          </p:cNvPr>
          <p:cNvSpPr txBox="1"/>
          <p:nvPr/>
        </p:nvSpPr>
        <p:spPr>
          <a:xfrm>
            <a:off x="13195696" y="7287394"/>
            <a:ext cx="71563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</a:rPr>
              <a:t>Vortrag:</a:t>
            </a:r>
          </a:p>
          <a:p>
            <a:endParaRPr lang="de-DE" sz="40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3600" b="1" dirty="0">
                <a:solidFill>
                  <a:schemeClr val="bg1">
                    <a:lumMod val="95000"/>
                  </a:schemeClr>
                </a:solidFill>
              </a:rPr>
              <a:t>DACH Support TRBOnet</a:t>
            </a:r>
          </a:p>
          <a:p>
            <a:r>
              <a:rPr lang="de-DE" sz="3600" b="1" dirty="0">
                <a:solidFill>
                  <a:schemeClr val="bg1">
                    <a:lumMod val="95000"/>
                  </a:schemeClr>
                </a:solidFill>
              </a:rPr>
              <a:t>Norbert Pahlow</a:t>
            </a:r>
          </a:p>
          <a:p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6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30E2-949C-2929-AD4E-66A40E06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BD08F34-51A8-2848-14A2-6BD763FBBC83}"/>
              </a:ext>
            </a:extLst>
          </p:cNvPr>
          <p:cNvSpPr txBox="1">
            <a:spLocks/>
          </p:cNvSpPr>
          <p:nvPr/>
        </p:nvSpPr>
        <p:spPr>
          <a:xfrm>
            <a:off x="3042568" y="1951154"/>
            <a:ext cx="6990615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Personen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lang="en-GB" sz="3600" b="1" dirty="0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racker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E36A9D3-F5A9-5CEA-FB9E-7B50CF875E6E}"/>
              </a:ext>
            </a:extLst>
          </p:cNvPr>
          <p:cNvSpPr txBox="1">
            <a:spLocks/>
          </p:cNvSpPr>
          <p:nvPr/>
        </p:nvSpPr>
        <p:spPr>
          <a:xfrm>
            <a:off x="1360740" y="573186"/>
            <a:ext cx="10538812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TELTONIKA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TRACKERS [6.1]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06FF5-D452-438F-FFB9-07E764DC00A2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Enterprise | PLUS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E7550-678C-2C90-0246-E0D143FB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792" y="2354096"/>
            <a:ext cx="8001000" cy="5334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C36B99-F653-61D8-2667-B31EC66013FC}"/>
              </a:ext>
            </a:extLst>
          </p:cNvPr>
          <p:cNvSpPr txBox="1">
            <a:spLocks/>
          </p:cNvSpPr>
          <p:nvPr/>
        </p:nvSpPr>
        <p:spPr>
          <a:xfrm>
            <a:off x="2250480" y="6639322"/>
            <a:ext cx="2376264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GH5200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CCD25-36E3-BE16-B8FD-C494ECF44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004" y="1951154"/>
            <a:ext cx="8001000" cy="533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175B65-3F39-BDC8-0863-B27AA1383C77}"/>
              </a:ext>
            </a:extLst>
          </p:cNvPr>
          <p:cNvSpPr txBox="1">
            <a:spLocks/>
          </p:cNvSpPr>
          <p:nvPr/>
        </p:nvSpPr>
        <p:spPr>
          <a:xfrm>
            <a:off x="6858992" y="6564789"/>
            <a:ext cx="2376264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TMT250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A1046F-67FF-5716-81D9-946D1E7342F4}"/>
              </a:ext>
            </a:extLst>
          </p:cNvPr>
          <p:cNvSpPr txBox="1">
            <a:spLocks/>
          </p:cNvSpPr>
          <p:nvPr/>
        </p:nvSpPr>
        <p:spPr>
          <a:xfrm>
            <a:off x="13445017" y="1893178"/>
            <a:ext cx="4071963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Fahrzeug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6C8CCD-CC3A-8C11-7BC6-17C06083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1121" y="2374534"/>
            <a:ext cx="8001000" cy="5334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9E97B3-5E8B-FFF6-DB02-F630308ADFD4}"/>
              </a:ext>
            </a:extLst>
          </p:cNvPr>
          <p:cNvSpPr txBox="1">
            <a:spLocks/>
          </p:cNvSpPr>
          <p:nvPr/>
        </p:nvSpPr>
        <p:spPr>
          <a:xfrm>
            <a:off x="14053489" y="7418602"/>
            <a:ext cx="2376264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FMC650</a:t>
            </a:r>
          </a:p>
        </p:txBody>
      </p:sp>
    </p:spTree>
    <p:extLst>
      <p:ext uri="{BB962C8B-B14F-4D97-AF65-F5344CB8AC3E}">
        <p14:creationId xmlns:p14="http://schemas.microsoft.com/office/powerpoint/2010/main" val="336616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5909E-07DB-C5EC-1760-E11B5B13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A30BB60-6490-A48E-0255-57FD741227DA}"/>
              </a:ext>
            </a:extLst>
          </p:cNvPr>
          <p:cNvSpPr/>
          <p:nvPr/>
        </p:nvSpPr>
        <p:spPr>
          <a:xfrm>
            <a:off x="1379867" y="1991163"/>
            <a:ext cx="8280920" cy="7614214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IMEI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dient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als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einzigartige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ID</a:t>
            </a: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D3847"/>
                </a:solidFill>
                <a:latin typeface="Segoe UI"/>
              </a:rPr>
              <a:t>Unabhängige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HF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Abdeckung</a:t>
            </a:r>
            <a:endParaRPr lang="en-US" sz="3600" dirty="0">
              <a:solidFill>
                <a:srgbClr val="2D3847"/>
              </a:solidFill>
              <a:latin typeface="Segoe UI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Können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normales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Funkger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ät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hinzugefügt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werden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Echtzeit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GPS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Ortung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Wiedergabe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Standorte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Routen</a:t>
            </a: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D3847"/>
                </a:solidFill>
                <a:latin typeface="Segoe UI"/>
              </a:rPr>
              <a:t>Online status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D3847"/>
                </a:solidFill>
                <a:latin typeface="Segoe UI"/>
              </a:rPr>
              <a:t>iBeacon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Verfolgung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D3847"/>
                </a:solidFill>
                <a:latin typeface="Segoe UI"/>
              </a:rPr>
              <a:t>Notrufe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Totmann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Alarme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Batterie Status</a:t>
            </a:r>
          </a:p>
          <a:p>
            <a:pPr marL="342900" marR="0" lvl="0" indent="-34290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Verbindung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Funkgeräten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[6.2]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93E1F21-4E76-9BB9-FB2A-BA8922DD9F6B}"/>
              </a:ext>
            </a:extLst>
          </p:cNvPr>
          <p:cNvSpPr txBox="1">
            <a:spLocks/>
          </p:cNvSpPr>
          <p:nvPr/>
        </p:nvSpPr>
        <p:spPr>
          <a:xfrm>
            <a:off x="1379867" y="1889597"/>
            <a:ext cx="6990615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65B59EF-8D21-4C2C-A28F-40D724E7661E}"/>
              </a:ext>
            </a:extLst>
          </p:cNvPr>
          <p:cNvSpPr txBox="1">
            <a:spLocks/>
          </p:cNvSpPr>
          <p:nvPr/>
        </p:nvSpPr>
        <p:spPr>
          <a:xfrm>
            <a:off x="1360739" y="573186"/>
            <a:ext cx="11618933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TELTONIKA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TRACKERS [6.1]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128DE-455D-CEAE-09B6-7A5397B80767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Enterprise | PLUS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DCDE0-2793-CEB1-D1B9-04B6616A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360" y="1694389"/>
            <a:ext cx="8611959" cy="81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6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506" y="4839122"/>
            <a:ext cx="14509611" cy="182906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TRBONET ENTERPRISE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9236" y="7071370"/>
            <a:ext cx="13460150" cy="1120129"/>
          </a:xfrm>
          <a:prstGeom prst="rect">
            <a:avLst/>
          </a:prstGeom>
          <a:noFill/>
        </p:spPr>
        <p:txBody>
          <a:bodyPr wrap="square" lIns="194895" tIns="97448" rIns="194895" bIns="97448" rtlCol="0">
            <a:spAutoFit/>
          </a:bodyPr>
          <a:lstStyle/>
          <a:p>
            <a:pPr algn="ctr"/>
            <a:r>
              <a:rPr lang="en-GB" sz="6000" spc="300" dirty="0" err="1">
                <a:solidFill>
                  <a:prstClr val="white"/>
                </a:solidFill>
              </a:rPr>
              <a:t>DIMETRA</a:t>
            </a:r>
            <a:r>
              <a:rPr lang="en-GB" sz="6000" spc="300" dirty="0">
                <a:solidFill>
                  <a:prstClr val="white"/>
                </a:solidFill>
              </a:rPr>
              <a:t> EXPRESS | TETRA</a:t>
            </a:r>
            <a:endParaRPr lang="ru-RU" sz="6000" spc="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1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D7E43B7-D465-4B73-A88A-49CF0A009C71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</a:rPr>
              <a:t>TRBOnet Enterprise | PLUS</a:t>
            </a:r>
          </a:p>
        </p:txBody>
      </p:sp>
      <p:sp>
        <p:nvSpPr>
          <p:cNvPr id="2" name="Прямоугольник 28">
            <a:extLst>
              <a:ext uri="{FF2B5EF4-FFF2-40B4-BE49-F238E27FC236}">
                <a16:creationId xmlns:a16="http://schemas.microsoft.com/office/drawing/2014/main" id="{781C4BA2-B65D-C0BE-CA42-541DFAEC0E9B}"/>
              </a:ext>
            </a:extLst>
          </p:cNvPr>
          <p:cNvSpPr/>
          <p:nvPr/>
        </p:nvSpPr>
        <p:spPr>
          <a:xfrm>
            <a:off x="11395496" y="1"/>
            <a:ext cx="8083129" cy="9879682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14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7CF15-6E4B-E113-1C2E-65B90252D571}"/>
              </a:ext>
            </a:extLst>
          </p:cNvPr>
          <p:cNvSpPr/>
          <p:nvPr/>
        </p:nvSpPr>
        <p:spPr>
          <a:xfrm>
            <a:off x="12190442" y="1933882"/>
            <a:ext cx="6493235" cy="56720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IP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Verbindung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zum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System</a:t>
            </a: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Beliebige</a:t>
            </a:r>
            <a:r>
              <a:rPr lang="en-GB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Anzahl</a:t>
            </a:r>
            <a:r>
              <a:rPr lang="en-GB" sz="3600" dirty="0">
                <a:solidFill>
                  <a:srgbClr val="2D3847"/>
                </a:solidFill>
                <a:latin typeface="Segoe UI"/>
              </a:rPr>
              <a:t> von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Dispatchern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Gruppen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Rufe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Einzel</a:t>
            </a:r>
            <a:r>
              <a:rPr lang="en-GB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Rufe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GPS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Ortung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iBeacon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Ortung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C0100609-D9B7-97AA-F503-E54D7DE40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0964" y="6241256"/>
            <a:ext cx="1890275" cy="2597206"/>
          </a:xfrm>
          <a:prstGeom prst="rect">
            <a:avLst/>
          </a:prstGeom>
        </p:spPr>
      </p:pic>
      <p:sp>
        <p:nvSpPr>
          <p:cNvPr id="8" name="Line 31">
            <a:extLst>
              <a:ext uri="{FF2B5EF4-FFF2-40B4-BE49-F238E27FC236}">
                <a16:creationId xmlns:a16="http://schemas.microsoft.com/office/drawing/2014/main" id="{E385D149-05AF-249F-9BF8-55BE6DC99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244" y="7997764"/>
            <a:ext cx="3070738" cy="0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2D7B55-3FB9-EB71-CF29-0B97AA88CC7E}"/>
              </a:ext>
            </a:extLst>
          </p:cNvPr>
          <p:cNvSpPr/>
          <p:nvPr/>
        </p:nvSpPr>
        <p:spPr>
          <a:xfrm>
            <a:off x="4799923" y="7546963"/>
            <a:ext cx="792080" cy="7920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Graphic 29">
            <a:extLst>
              <a:ext uri="{FF2B5EF4-FFF2-40B4-BE49-F238E27FC236}">
                <a16:creationId xmlns:a16="http://schemas.microsoft.com/office/drawing/2014/main" id="{2F93ABCB-EAFD-FF54-D816-E7AD8FF73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3333" y="2473890"/>
            <a:ext cx="2612763" cy="2040973"/>
          </a:xfrm>
          <a:prstGeom prst="rect">
            <a:avLst/>
          </a:prstGeom>
        </p:spPr>
      </p:pic>
      <p:pic>
        <p:nvPicPr>
          <p:cNvPr id="12" name="Graphic 3">
            <a:extLst>
              <a:ext uri="{FF2B5EF4-FFF2-40B4-BE49-F238E27FC236}">
                <a16:creationId xmlns:a16="http://schemas.microsoft.com/office/drawing/2014/main" id="{96570643-8A38-0368-6B3A-2753153D9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3791" y="5466552"/>
            <a:ext cx="1649719" cy="3347960"/>
          </a:xfrm>
          <a:prstGeom prst="rect">
            <a:avLst/>
          </a:prstGeom>
        </p:spPr>
      </p:pic>
      <p:pic>
        <p:nvPicPr>
          <p:cNvPr id="13" name="Picture 12" descr="A black calculato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53987599-BAB1-283E-95A9-65467FB9BD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20" y="1943218"/>
            <a:ext cx="1135161" cy="2940830"/>
          </a:xfrm>
          <a:prstGeom prst="rect">
            <a:avLst/>
          </a:prstGeom>
        </p:spPr>
      </p:pic>
      <p:sp>
        <p:nvSpPr>
          <p:cNvPr id="14" name="Line 31">
            <a:extLst>
              <a:ext uri="{FF2B5EF4-FFF2-40B4-BE49-F238E27FC236}">
                <a16:creationId xmlns:a16="http://schemas.microsoft.com/office/drawing/2014/main" id="{5E45B5C4-C7C2-68F4-A00B-583D0B2D1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145" y="4514863"/>
            <a:ext cx="0" cy="951688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5" name="Picture 14" descr="A black calculato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0720D683-9D05-001D-63C4-A2EC23D1C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11" y="1875749"/>
            <a:ext cx="1135161" cy="29408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376" y="201745"/>
            <a:ext cx="17497944" cy="1829065"/>
          </a:xfrm>
        </p:spPr>
        <p:txBody>
          <a:bodyPr>
            <a:normAutofit/>
          </a:bodyPr>
          <a:lstStyle/>
          <a:p>
            <a:r>
              <a:rPr lang="en-GB" dirty="0"/>
              <a:t>DIMETRA EXPRESS: BASIS </a:t>
            </a:r>
            <a:r>
              <a:rPr lang="en-GB" dirty="0" err="1"/>
              <a:t>Eigenschaften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81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6547144" y="6685170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1170361" y="590650"/>
            <a:ext cx="18308264" cy="1690032"/>
          </a:xfrm>
        </p:spPr>
        <p:txBody>
          <a:bodyPr anchor="t" anchorCtr="0">
            <a:no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DIMETRA EXPRESS: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Erweiterte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Eigenschaften</a:t>
            </a:r>
            <a:endParaRPr lang="ru-RU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95497" y="2106566"/>
            <a:ext cx="7128792" cy="61206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8392" y="2191125"/>
            <a:ext cx="6493235" cy="56720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Voll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Duplex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Rufe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DGNA</a:t>
            </a: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Gruppen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Zusammenlegung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Anwesenheitsprüfung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Funkgeräte</a:t>
            </a:r>
            <a:r>
              <a:rPr lang="en-GB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Abschaltung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Anforderungen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 	</a:t>
            </a: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 DIMETRA Express Release1.7</a:t>
            </a: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 ECADI API</a:t>
            </a: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00389-66B2-4C22-A382-204CCE914D83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</a:rPr>
              <a:t>TRBOnet Enterprise | PLUS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395497" y="2106566"/>
            <a:ext cx="7128792" cy="61206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 descr="A group of rectangular white boxes&#10;&#10;Description automatically generated with medium confidence">
            <a:extLst>
              <a:ext uri="{FF2B5EF4-FFF2-40B4-BE49-F238E27FC236}">
                <a16:creationId xmlns:a16="http://schemas.microsoft.com/office/drawing/2014/main" id="{D0C45687-D75F-ABEE-DDFB-AE7BB3868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56" y="158602"/>
            <a:ext cx="10974388" cy="109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6547144" y="6685170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1170361" y="590650"/>
            <a:ext cx="18308264" cy="1690032"/>
          </a:xfrm>
        </p:spPr>
        <p:txBody>
          <a:bodyPr anchor="t" anchorCtr="0">
            <a:no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TETRA CONTROL STATIONS</a:t>
            </a:r>
            <a:endParaRPr lang="ru-RU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8392" y="3426289"/>
            <a:ext cx="6631129" cy="32017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Funkgeräte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IDs</a:t>
            </a: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Gruppen IDs</a:t>
            </a: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Gruppen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Rufe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GPS Updates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Text 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Nachrichten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>
                <a:solidFill>
                  <a:srgbClr val="2D3847"/>
                </a:solidFill>
                <a:latin typeface="Segoe UI"/>
              </a:rPr>
              <a:t>Einzelrufe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72802" y="2293659"/>
            <a:ext cx="7128792" cy="1075475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sz="4300" b="1" dirty="0">
                <a:ln w="0"/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A200 + MTM5400/5500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srgbClr val="611C5D">
                  <a:lumMod val="60000"/>
                  <a:lumOff val="40000"/>
                </a:srgbClr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95497" y="2106566"/>
            <a:ext cx="7128792" cy="61206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11331515" y="7840757"/>
            <a:ext cx="3070738" cy="0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76609C-1672-4231-B43D-B1CE25B83CFE}"/>
              </a:ext>
            </a:extLst>
          </p:cNvPr>
          <p:cNvSpPr/>
          <p:nvPr/>
        </p:nvSpPr>
        <p:spPr>
          <a:xfrm>
            <a:off x="12585194" y="7389956"/>
            <a:ext cx="792080" cy="7920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6" name="Graphic 29">
            <a:extLst>
              <a:ext uri="{FF2B5EF4-FFF2-40B4-BE49-F238E27FC236}">
                <a16:creationId xmlns:a16="http://schemas.microsoft.com/office/drawing/2014/main" id="{FA8309B8-EC9D-48CE-8EBE-C1695C2F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8604" y="2316883"/>
            <a:ext cx="2612763" cy="2040973"/>
          </a:xfrm>
          <a:prstGeom prst="rect">
            <a:avLst/>
          </a:prstGeom>
        </p:spPr>
      </p:pic>
      <p:pic>
        <p:nvPicPr>
          <p:cNvPr id="27" name="Graphic 3">
            <a:extLst>
              <a:ext uri="{FF2B5EF4-FFF2-40B4-BE49-F238E27FC236}">
                <a16:creationId xmlns:a16="http://schemas.microsoft.com/office/drawing/2014/main" id="{C6D7EA36-6206-468E-9D8A-B723E0EE3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9062" y="5309545"/>
            <a:ext cx="1649719" cy="3347960"/>
          </a:xfrm>
          <a:prstGeom prst="rect">
            <a:avLst/>
          </a:prstGeom>
        </p:spPr>
      </p:pic>
      <p:pic>
        <p:nvPicPr>
          <p:cNvPr id="28" name="Picture 27" descr="A black calculato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1625455-8CA9-49DB-A6E3-0F46657F5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728" y="1843237"/>
            <a:ext cx="1135161" cy="2940830"/>
          </a:xfrm>
          <a:prstGeom prst="rect">
            <a:avLst/>
          </a:prstGeom>
        </p:spPr>
      </p:pic>
      <p:sp>
        <p:nvSpPr>
          <p:cNvPr id="29" name="Line 31">
            <a:extLst>
              <a:ext uri="{FF2B5EF4-FFF2-40B4-BE49-F238E27FC236}">
                <a16:creationId xmlns:a16="http://schemas.microsoft.com/office/drawing/2014/main" id="{C0B444AE-FEC3-42DF-A7E1-0A530B902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5416" y="4357856"/>
            <a:ext cx="0" cy="951688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0" name="Picture 29" descr="A close up of a remote&#10;&#10;Description automatically generated with low confidence">
            <a:extLst>
              <a:ext uri="{FF2B5EF4-FFF2-40B4-BE49-F238E27FC236}">
                <a16:creationId xmlns:a16="http://schemas.microsoft.com/office/drawing/2014/main" id="{F31032E4-2987-47C2-B57C-F7E2FE1E3D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253" y="7287452"/>
            <a:ext cx="3485534" cy="1149959"/>
          </a:xfrm>
          <a:prstGeom prst="rect">
            <a:avLst/>
          </a:prstGeom>
        </p:spPr>
      </p:pic>
      <p:pic>
        <p:nvPicPr>
          <p:cNvPr id="32" name="Graphic 24">
            <a:extLst>
              <a:ext uri="{FF2B5EF4-FFF2-40B4-BE49-F238E27FC236}">
                <a16:creationId xmlns:a16="http://schemas.microsoft.com/office/drawing/2014/main" id="{3A516567-0E09-4660-9569-06627672BD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97619" y="6222458"/>
            <a:ext cx="2066875" cy="813197"/>
          </a:xfrm>
          <a:prstGeom prst="rect">
            <a:avLst/>
          </a:prstGeom>
        </p:spPr>
      </p:pic>
      <p:pic>
        <p:nvPicPr>
          <p:cNvPr id="33" name="Picture 32" descr="A black calculato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EA86970C-0045-4B89-A5E9-A81F752A00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040" y="1843237"/>
            <a:ext cx="1135161" cy="29408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300389-66B2-4C22-A382-204CCE914D83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</a:rPr>
              <a:t>TRBOnet Enterprise | PLUS</a:t>
            </a:r>
          </a:p>
        </p:txBody>
      </p:sp>
    </p:spTree>
    <p:extLst>
      <p:ext uri="{BB962C8B-B14F-4D97-AF65-F5344CB8AC3E}">
        <p14:creationId xmlns:p14="http://schemas.microsoft.com/office/powerpoint/2010/main" val="2623622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95106"/>
            <a:ext cx="19478625" cy="182906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TRBONET PLUS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747728"/>
            <a:ext cx="19478625" cy="182969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895" tIns="97448" rIns="194895" bIns="97448" rtlCol="0" anchor="ctr"/>
          <a:lstStyle/>
          <a:p>
            <a:pPr algn="ctr"/>
            <a:endParaRPr lang="ru-RU" sz="29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7145436"/>
            <a:ext cx="19478624" cy="1120129"/>
          </a:xfrm>
          <a:prstGeom prst="rect">
            <a:avLst/>
          </a:prstGeom>
          <a:noFill/>
        </p:spPr>
        <p:txBody>
          <a:bodyPr wrap="square" lIns="194895" tIns="97448" rIns="194895" bIns="97448" rtlCol="0">
            <a:spAutoFit/>
          </a:bodyPr>
          <a:lstStyle/>
          <a:p>
            <a:pPr algn="ctr"/>
            <a:r>
              <a:rPr lang="en-US" sz="6000" spc="300" dirty="0">
                <a:solidFill>
                  <a:prstClr val="white"/>
                </a:solidFill>
              </a:rPr>
              <a:t>WAVE INTEROPERABILITÄT</a:t>
            </a:r>
            <a:endParaRPr lang="ru-RU" sz="6000" spc="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3"/>
          <p:cNvSpPr>
            <a:spLocks noChangeArrowheads="1"/>
          </p:cNvSpPr>
          <p:nvPr/>
        </p:nvSpPr>
        <p:spPr bwMode="auto">
          <a:xfrm>
            <a:off x="6088807" y="9253054"/>
            <a:ext cx="3973697" cy="567313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TRBOnet</a:t>
            </a: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Tahoma" panose="020B0604030504040204" pitchFamily="34" charset="0"/>
              </a:rPr>
              <a:t> Server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ounded Rectangle 23"/>
          <p:cNvSpPr>
            <a:spLocks noChangeArrowheads="1"/>
          </p:cNvSpPr>
          <p:nvPr/>
        </p:nvSpPr>
        <p:spPr bwMode="auto">
          <a:xfrm>
            <a:off x="9513610" y="8988545"/>
            <a:ext cx="1142187" cy="340519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Tahoma" panose="020B0604030504040204" pitchFamily="34" charset="0"/>
              </a:rPr>
              <a:t>Database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6" name="Rounded Rectangle 23"/>
          <p:cNvSpPr>
            <a:spLocks noChangeArrowheads="1"/>
          </p:cNvSpPr>
          <p:nvPr/>
        </p:nvSpPr>
        <p:spPr bwMode="auto">
          <a:xfrm>
            <a:off x="3165993" y="6639545"/>
            <a:ext cx="4299870" cy="683574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ru-RU" altLang="ru-RU" sz="2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Rounded Rectangle 23"/>
          <p:cNvSpPr>
            <a:spLocks noChangeArrowheads="1"/>
          </p:cNvSpPr>
          <p:nvPr/>
        </p:nvSpPr>
        <p:spPr bwMode="auto">
          <a:xfrm>
            <a:off x="2964467" y="3580136"/>
            <a:ext cx="4303922" cy="1147343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Dispatch Console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" name="Заголовок 1"/>
          <p:cNvSpPr>
            <a:spLocks noGrp="1"/>
          </p:cNvSpPr>
          <p:nvPr>
            <p:ph type="title"/>
          </p:nvPr>
        </p:nvSpPr>
        <p:spPr>
          <a:xfrm>
            <a:off x="1386384" y="416534"/>
            <a:ext cx="17709842" cy="1690032"/>
          </a:xfrm>
        </p:spPr>
        <p:txBody>
          <a:bodyPr anchor="t" anchorCtr="0">
            <a:no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SYSTEM DESIGN</a:t>
            </a:r>
            <a:endParaRPr lang="ru-RU" sz="7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>
            <a:off x="2979347" y="4671266"/>
            <a:ext cx="444160" cy="0"/>
          </a:xfrm>
          <a:prstGeom prst="lin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Line 31"/>
          <p:cNvSpPr>
            <a:spLocks noChangeShapeType="1"/>
          </p:cNvSpPr>
          <p:nvPr/>
        </p:nvSpPr>
        <p:spPr bwMode="auto">
          <a:xfrm flipH="1" flipV="1">
            <a:off x="3408837" y="4675117"/>
            <a:ext cx="14669" cy="4056254"/>
          </a:xfrm>
          <a:prstGeom prst="lin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Line 31"/>
          <p:cNvSpPr>
            <a:spLocks noChangeShapeType="1"/>
          </p:cNvSpPr>
          <p:nvPr/>
        </p:nvSpPr>
        <p:spPr bwMode="auto">
          <a:xfrm>
            <a:off x="2979347" y="6688503"/>
            <a:ext cx="4297714" cy="26356"/>
          </a:xfrm>
          <a:prstGeom prst="lin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Line 31"/>
          <p:cNvSpPr>
            <a:spLocks noChangeShapeType="1"/>
          </p:cNvSpPr>
          <p:nvPr/>
        </p:nvSpPr>
        <p:spPr bwMode="auto">
          <a:xfrm>
            <a:off x="2979347" y="8731371"/>
            <a:ext cx="444160" cy="0"/>
          </a:xfrm>
          <a:prstGeom prst="lin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2A239D-8C32-4D13-9943-1BE8335E3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937" y="3824553"/>
            <a:ext cx="1337602" cy="127008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16D1FBB-5306-4A94-ADE7-6C757E594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9273" y="4431141"/>
            <a:ext cx="2612763" cy="2040973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B9CD16EC-3D76-41D5-AB41-FB332944B1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64801" y="8367373"/>
            <a:ext cx="574057" cy="184518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B05629A3-C196-49FD-AACA-07593A076C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936142" y="7499346"/>
            <a:ext cx="3532799" cy="87110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2724757-A912-49BA-9B82-6DAEEAFB62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936142" y="6714859"/>
            <a:ext cx="3532799" cy="871101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252B0AFF-1CE6-469A-B32B-FB7F0257A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937" y="5968078"/>
            <a:ext cx="1337602" cy="127008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0EAD930B-A173-4B88-8BC0-1258EFB9B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937" y="8096326"/>
            <a:ext cx="1337602" cy="127008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55B772-5CB3-4886-9B81-CC8A9BB0DB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96993" y="7424653"/>
            <a:ext cx="1131021" cy="14902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B367382-B67A-403D-82D9-8B70277568AE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&amp; WAVE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PTX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Line 31"/>
          <p:cNvSpPr>
            <a:spLocks noChangeShapeType="1"/>
          </p:cNvSpPr>
          <p:nvPr/>
        </p:nvSpPr>
        <p:spPr bwMode="auto">
          <a:xfrm flipV="1">
            <a:off x="9064873" y="7235559"/>
            <a:ext cx="5877821" cy="1486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476609C-1672-4231-B43D-B1CE25B83CFE}"/>
              </a:ext>
            </a:extLst>
          </p:cNvPr>
          <p:cNvSpPr/>
          <p:nvPr/>
        </p:nvSpPr>
        <p:spPr>
          <a:xfrm>
            <a:off x="11607743" y="6801494"/>
            <a:ext cx="792080" cy="7920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8" name="Graphic 68">
            <a:extLst>
              <a:ext uri="{FF2B5EF4-FFF2-40B4-BE49-F238E27FC236}">
                <a16:creationId xmlns:a16="http://schemas.microsoft.com/office/drawing/2014/main" id="{1EFA2654-2CDC-48EE-A1F6-04ED18CD01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69513" y="5877744"/>
            <a:ext cx="1649719" cy="3347960"/>
          </a:xfrm>
          <a:prstGeom prst="rect">
            <a:avLst/>
          </a:prstGeom>
        </p:spPr>
      </p:pic>
      <p:sp>
        <p:nvSpPr>
          <p:cNvPr id="54" name="Line 31"/>
          <p:cNvSpPr>
            <a:spLocks noChangeShapeType="1"/>
          </p:cNvSpPr>
          <p:nvPr/>
        </p:nvSpPr>
        <p:spPr bwMode="auto">
          <a:xfrm flipV="1">
            <a:off x="3068765" y="8731370"/>
            <a:ext cx="340072" cy="3849"/>
          </a:xfrm>
          <a:prstGeom prst="lin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5" name="Graphic 69">
            <a:extLst>
              <a:ext uri="{FF2B5EF4-FFF2-40B4-BE49-F238E27FC236}">
                <a16:creationId xmlns:a16="http://schemas.microsoft.com/office/drawing/2014/main" id="{B9CD16EC-3D76-41D5-AB41-FB332944B1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5766" y="8361499"/>
            <a:ext cx="574057" cy="184518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10205750" y="1684487"/>
            <a:ext cx="1391356" cy="512185"/>
          </a:xfrm>
          <a:prstGeom prst="line">
            <a:avLst/>
          </a:prstGeom>
          <a:ln w="127000" cmpd="dbl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 flipH="1">
            <a:off x="8273556" y="3958306"/>
            <a:ext cx="33712" cy="1689300"/>
          </a:xfrm>
          <a:prstGeom prst="line">
            <a:avLst/>
          </a:prstGeom>
          <a:ln w="127000" cmpd="dbl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 flipH="1" flipV="1">
            <a:off x="14893296" y="1793308"/>
            <a:ext cx="1225754" cy="598129"/>
          </a:xfrm>
          <a:prstGeom prst="line">
            <a:avLst/>
          </a:prstGeom>
          <a:ln w="111125" cmpd="dbl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13458900" y="8474733"/>
            <a:ext cx="1196813" cy="814790"/>
          </a:xfrm>
          <a:prstGeom prst="line">
            <a:avLst/>
          </a:prstGeom>
          <a:ln w="117475" cmpd="dbl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Line 31"/>
          <p:cNvSpPr>
            <a:spLocks noChangeShapeType="1"/>
          </p:cNvSpPr>
          <p:nvPr/>
        </p:nvSpPr>
        <p:spPr bwMode="auto">
          <a:xfrm flipH="1" flipV="1">
            <a:off x="16707643" y="4444040"/>
            <a:ext cx="0" cy="2252341"/>
          </a:xfrm>
          <a:prstGeom prst="line">
            <a:avLst/>
          </a:prstGeom>
          <a:noFill/>
          <a:ln w="44450" cap="rnd">
            <a:solidFill>
              <a:srgbClr val="C00000"/>
            </a:solidFill>
            <a:prstDash val="sysDot"/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76609C-1672-4231-B43D-B1CE25B83CFE}"/>
              </a:ext>
            </a:extLst>
          </p:cNvPr>
          <p:cNvSpPr/>
          <p:nvPr/>
        </p:nvSpPr>
        <p:spPr>
          <a:xfrm>
            <a:off x="16311603" y="5194731"/>
            <a:ext cx="792080" cy="792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5" name="Rounded Rectangle 23"/>
          <p:cNvSpPr>
            <a:spLocks noChangeArrowheads="1"/>
          </p:cNvSpPr>
          <p:nvPr/>
        </p:nvSpPr>
        <p:spPr bwMode="auto">
          <a:xfrm rot="5400000">
            <a:off x="15940703" y="2070060"/>
            <a:ext cx="3324978" cy="1642095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WAVE </a:t>
            </a:r>
            <a:r>
              <a:rPr kumimoji="0" lang="en-US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PTX</a:t>
            </a: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 Radio Gateway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" name="Rounded Rectangle 23"/>
          <p:cNvSpPr>
            <a:spLocks noChangeArrowheads="1"/>
          </p:cNvSpPr>
          <p:nvPr/>
        </p:nvSpPr>
        <p:spPr bwMode="auto">
          <a:xfrm rot="20371772">
            <a:off x="10405495" y="1321306"/>
            <a:ext cx="591542" cy="340519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Data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7" name="Rounded Rectangle 23"/>
          <p:cNvSpPr>
            <a:spLocks noChangeArrowheads="1"/>
          </p:cNvSpPr>
          <p:nvPr/>
        </p:nvSpPr>
        <p:spPr bwMode="auto">
          <a:xfrm rot="1444692">
            <a:off x="15336832" y="1470941"/>
            <a:ext cx="678257" cy="340519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Voice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7A6D03-1CF9-46B8-9AED-B6DC8DCF44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87836" y="1973488"/>
            <a:ext cx="2815291" cy="11514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9825C7-9ADB-45F2-81E1-555E27EFBF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149864" y="3078044"/>
            <a:ext cx="811858" cy="20937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EFA1154-D698-4CCB-9C80-743A1D91B1D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392064" y="1768884"/>
            <a:ext cx="1032461" cy="261832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3AD13AB-EEFF-4021-86B9-2E818A9BE1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899363" y="3078044"/>
            <a:ext cx="811858" cy="2093738"/>
          </a:xfrm>
          <a:prstGeom prst="rect">
            <a:avLst/>
          </a:prstGeom>
        </p:spPr>
      </p:pic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7A1BE2DB-42D8-412B-A389-549249955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976" y="2210250"/>
            <a:ext cx="3973697" cy="567313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WAVE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PTX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marR="0" lvl="0" indent="0" algn="ctr" defTabSz="1948952" rtl="0" eaLnBrk="1" fontAlgn="auto" latinLnBrk="0" hangingPunct="1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Universal Gateway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33BE3E-FA90-46FE-817C-9D21055C772E}"/>
              </a:ext>
            </a:extLst>
          </p:cNvPr>
          <p:cNvSpPr/>
          <p:nvPr/>
        </p:nvSpPr>
        <p:spPr>
          <a:xfrm>
            <a:off x="6529751" y="2059449"/>
            <a:ext cx="3679171" cy="1590552"/>
          </a:xfrm>
          <a:prstGeom prst="ellipse">
            <a:avLst/>
          </a:prstGeom>
          <a:noFill/>
          <a:ln w="60325" cap="rnd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B3DD23-4FCB-EEED-814C-C34480D9D4EB}"/>
              </a:ext>
            </a:extLst>
          </p:cNvPr>
          <p:cNvCxnSpPr/>
          <p:nvPr/>
        </p:nvCxnSpPr>
        <p:spPr>
          <a:xfrm flipH="1">
            <a:off x="9307264" y="2196672"/>
            <a:ext cx="2518502" cy="3681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3026E18-C8F1-A1E1-ED4F-73EECB0EBCA7}"/>
              </a:ext>
            </a:extLst>
          </p:cNvPr>
          <p:cNvSpPr txBox="1"/>
          <p:nvPr/>
        </p:nvSpPr>
        <p:spPr>
          <a:xfrm rot="18306475">
            <a:off x="9634657" y="3553137"/>
            <a:ext cx="1142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CA6E-6029-0950-1734-87EF5628CCA8}"/>
              </a:ext>
            </a:extLst>
          </p:cNvPr>
          <p:cNvGrpSpPr/>
          <p:nvPr/>
        </p:nvGrpSpPr>
        <p:grpSpPr>
          <a:xfrm>
            <a:off x="11721280" y="662658"/>
            <a:ext cx="3173985" cy="1151422"/>
            <a:chOff x="11721280" y="662658"/>
            <a:chExt cx="3173985" cy="115142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8F8DE66-5403-6FC9-60E2-7495FDAC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721280" y="662658"/>
              <a:ext cx="3173985" cy="1151422"/>
            </a:xfrm>
            <a:prstGeom prst="rect">
              <a:avLst/>
            </a:prstGeom>
          </p:spPr>
        </p:pic>
        <p:sp>
          <p:nvSpPr>
            <p:cNvPr id="8" name="Rounded Rectangle 23">
              <a:extLst>
                <a:ext uri="{FF2B5EF4-FFF2-40B4-BE49-F238E27FC236}">
                  <a16:creationId xmlns:a16="http://schemas.microsoft.com/office/drawing/2014/main" id="{3D6E9482-358E-FA82-0BA2-50CDB93A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4363" y="1148152"/>
              <a:ext cx="2454135" cy="626358"/>
            </a:xfrm>
            <a:prstGeom prst="roundRect">
              <a:avLst>
                <a:gd name="adj" fmla="val 16667"/>
              </a:avLst>
            </a:prstGeom>
            <a:noFill/>
            <a:ln w="3175" algn="ctr">
              <a:noFill/>
              <a:round/>
              <a:headEnd/>
              <a:tailEnd/>
            </a:ln>
          </p:spPr>
          <p:txBody>
            <a:bodyPr wrap="square" lIns="194895" tIns="97448" rIns="194895" bIns="97448"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marL="0" marR="0" lvl="0" indent="0" algn="ctr" defTabSz="1948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WAVE PTX</a:t>
              </a:r>
              <a:endPara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13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1326652" y="0"/>
            <a:ext cx="8083129" cy="9879682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14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39512" y="2362184"/>
            <a:ext cx="7776864" cy="2812900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TRBOnet Enterprise | PLUS 6.1</a:t>
            </a: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WAVE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PTX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Universal Gateway</a:t>
            </a: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(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cloud-based)</a:t>
            </a: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1539512" y="904941"/>
            <a:ext cx="7439516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SYSTEM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Anforderungen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547144" y="6685170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1314376" y="760730"/>
            <a:ext cx="9577064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6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DATA INTEROPERABILITÄT</a:t>
            </a:r>
            <a:endParaRPr kumimoji="0" lang="ru-RU" sz="56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80345" y="2210940"/>
            <a:ext cx="5982292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ctr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FEATURES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4376" y="2008594"/>
            <a:ext cx="10267518" cy="9353152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dirty="0" err="1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Anzeigen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Anrufer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ID, Gruppen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Zugehörigkeit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Anwesenheit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(online, offline)</a:t>
            </a: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GPS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Ortung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(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lon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lat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)</a:t>
            </a: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Standort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Historie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&amp; Routen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Wiedergabe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Geofencing </a:t>
            </a:r>
            <a:r>
              <a:rPr lang="en-GB" sz="3400" dirty="0" err="1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Alarme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Guard Tour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Alarm Management</a:t>
            </a: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dirty="0" err="1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Alleinarbeiter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dirty="0" err="1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Berichtgenerator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0259" y="6307230"/>
            <a:ext cx="5639233" cy="2740191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1560986" y="5210018"/>
            <a:ext cx="7439516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l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2D3847"/>
                </a:solidFill>
                <a:latin typeface="Segoe UI"/>
                <a:cs typeface="Segoe UI" panose="020B0502040204020203" pitchFamily="34" charset="0"/>
              </a:rPr>
              <a:t>K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ONFIGURATION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67382-B67A-403D-82D9-8B70277568AE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&amp; WAVE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PTX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67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1395496" y="1"/>
            <a:ext cx="8083129" cy="9879682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14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48628" y="6701607"/>
            <a:ext cx="7776864" cy="4382561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SYSTEM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Anforderungen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TRBOnet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Enterprise | PLUS 6.0</a:t>
            </a: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WAVE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PTX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Radio Gateway</a:t>
            </a: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Capacity Plus, Linked Capacity Plus, Capacity Max, IPSC</a:t>
            </a: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547144" y="6685170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1314376" y="760730"/>
            <a:ext cx="9577064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1" dirty="0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SPRACH</a:t>
            </a: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INTEROPERABILIT</a:t>
            </a:r>
            <a:r>
              <a:rPr lang="en-GB" sz="5000" b="1" dirty="0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Ä</a:t>
            </a: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80345" y="2210940"/>
            <a:ext cx="5982292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0" marR="0" lvl="0" indent="0" algn="ctr" defTabSz="9744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FEATURES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8422" y="2070496"/>
            <a:ext cx="10170508" cy="8722210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571500" marR="0" lvl="0" indent="-5715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Gruppen und-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Einzelrufe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zwischen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Dispatchern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WAVE PTX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Einheiten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Funkger</a:t>
            </a:r>
            <a:r>
              <a:rPr lang="en-GB" sz="3600" dirty="0" err="1">
                <a:solidFill>
                  <a:srgbClr val="2D3847"/>
                </a:solidFill>
                <a:latin typeface="Segoe UI"/>
              </a:rPr>
              <a:t>äten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Sprachaufzeichnung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Sofortwiedergabe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Aufgezeichnete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Nachrichtenaussendung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automatisch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oder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manuell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ausgelöst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ext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zu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Sprache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Echtzeit</a:t>
            </a:r>
            <a:r>
              <a:rPr lang="en-US" sz="3600" dirty="0">
                <a:solidFill>
                  <a:srgbClr val="2D3847"/>
                </a:solidFill>
                <a:latin typeface="Segoe UI"/>
              </a:rPr>
              <a:t> </a:t>
            </a:r>
            <a:r>
              <a:rPr lang="en-US" sz="3600" dirty="0" err="1">
                <a:solidFill>
                  <a:srgbClr val="2D3847"/>
                </a:solidFill>
                <a:latin typeface="Segoe UI"/>
              </a:rPr>
              <a:t>Benachrichtigungen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71500" marR="0" lvl="0" indent="-571500" algn="l" defTabSz="19489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System Bridge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dient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zur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Interoperabilität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der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Systeme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/ WAVE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609048" marR="0" lvl="0" indent="-609048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0B4D11-8FC2-4239-A369-EF8AC19F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942" y="728792"/>
            <a:ext cx="7546236" cy="5749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67382-B67A-403D-82D9-8B70277568AE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&amp; WAVE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PTX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4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94AA480D-8796-47C0-9C32-7DEFD7D2DDEC}"/>
              </a:ext>
            </a:extLst>
          </p:cNvPr>
          <p:cNvSpPr/>
          <p:nvPr/>
        </p:nvSpPr>
        <p:spPr>
          <a:xfrm>
            <a:off x="15006077" y="6217193"/>
            <a:ext cx="3960440" cy="3554214"/>
          </a:xfrm>
          <a:prstGeom prst="wedgeEllipseCallout">
            <a:avLst>
              <a:gd name="adj1" fmla="val -70682"/>
              <a:gd name="adj2" fmla="val 21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0572B611-E66A-4174-AF28-1E542DFC47FD}"/>
              </a:ext>
            </a:extLst>
          </p:cNvPr>
          <p:cNvSpPr/>
          <p:nvPr/>
        </p:nvSpPr>
        <p:spPr>
          <a:xfrm>
            <a:off x="15006077" y="1990182"/>
            <a:ext cx="3960440" cy="3554214"/>
          </a:xfrm>
          <a:prstGeom prst="wedgeEllipseCallout">
            <a:avLst>
              <a:gd name="adj1" fmla="val -40597"/>
              <a:gd name="adj2" fmla="val 5015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9E9C29A3-132A-464F-AFB8-66990BA3076F}"/>
              </a:ext>
            </a:extLst>
          </p:cNvPr>
          <p:cNvSpPr/>
          <p:nvPr/>
        </p:nvSpPr>
        <p:spPr>
          <a:xfrm>
            <a:off x="611420" y="1990182"/>
            <a:ext cx="3960440" cy="3554214"/>
          </a:xfrm>
          <a:prstGeom prst="wedgeEllipseCallout">
            <a:avLst>
              <a:gd name="adj1" fmla="val 49657"/>
              <a:gd name="adj2" fmla="val 514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75A5626-2A5E-4080-8BB8-17CBE99A4FCF}"/>
              </a:ext>
            </a:extLst>
          </p:cNvPr>
          <p:cNvSpPr/>
          <p:nvPr/>
        </p:nvSpPr>
        <p:spPr>
          <a:xfrm>
            <a:off x="762098" y="6495306"/>
            <a:ext cx="3960440" cy="3554214"/>
          </a:xfrm>
          <a:prstGeom prst="wedgeEllipseCallout">
            <a:avLst>
              <a:gd name="adj1" fmla="val 70180"/>
              <a:gd name="adj2" fmla="val 90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820FA4-772D-4164-8977-5B164750DC3F}"/>
              </a:ext>
            </a:extLst>
          </p:cNvPr>
          <p:cNvSpPr/>
          <p:nvPr/>
        </p:nvSpPr>
        <p:spPr>
          <a:xfrm>
            <a:off x="4867206" y="427697"/>
            <a:ext cx="10056682" cy="101000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213DFA0-F0CC-49BF-BE82-22963E5F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35007" y="617185"/>
            <a:ext cx="9721080" cy="9721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DCDC5-877D-4657-8130-6340AF71572D}"/>
              </a:ext>
            </a:extLst>
          </p:cNvPr>
          <p:cNvSpPr txBox="1"/>
          <p:nvPr/>
        </p:nvSpPr>
        <p:spPr>
          <a:xfrm>
            <a:off x="1138190" y="3993247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Award-winning IP Dispatch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0EAFDC-3B04-43C3-9A29-1ED5BA627FD0}"/>
              </a:ext>
            </a:extLst>
          </p:cNvPr>
          <p:cNvSpPr txBox="1"/>
          <p:nvPr/>
        </p:nvSpPr>
        <p:spPr>
          <a:xfrm>
            <a:off x="1334694" y="8397127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Instant PTT from anywhere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51F9E-F3CF-459C-AAE8-39380BA1C6D4}"/>
              </a:ext>
            </a:extLst>
          </p:cNvPr>
          <p:cNvSpPr txBox="1"/>
          <p:nvPr/>
        </p:nvSpPr>
        <p:spPr>
          <a:xfrm>
            <a:off x="15514581" y="397136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Digital migration and remote control room solutions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11816-A7DE-4793-8953-94D155851EC8}"/>
              </a:ext>
            </a:extLst>
          </p:cNvPr>
          <p:cNvSpPr txBox="1"/>
          <p:nvPr/>
        </p:nvSpPr>
        <p:spPr>
          <a:xfrm>
            <a:off x="15498078" y="816791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Effective and efficient Alarm Management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041EEA7-F211-48C1-87DB-46BAF615B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8619" y="2529087"/>
            <a:ext cx="1286042" cy="114314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6A70B2D-D2F7-4733-B557-3BD0C773A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31914" y="2744019"/>
            <a:ext cx="752475" cy="94297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CB442D1-268D-4998-926E-6C55FD32D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4875" y="7090733"/>
            <a:ext cx="664270" cy="99640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39C3308-BBB9-4DDE-AD6D-331E55AB7F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19858" y="6861422"/>
            <a:ext cx="1132878" cy="11328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897F430-3E8D-4B62-9445-D4AE1A608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0947" y="7245118"/>
            <a:ext cx="561347" cy="84202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0BDECCC-B57B-A45F-FD2D-AE8F54146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5704" y="594043"/>
            <a:ext cx="3040286" cy="7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9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242368" y="416534"/>
            <a:ext cx="15841760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SUPPORTED WAVE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PTX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UNITS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96496-573D-419F-B7F6-7D5C2206A931}"/>
              </a:ext>
            </a:extLst>
          </p:cNvPr>
          <p:cNvSpPr txBox="1"/>
          <p:nvPr/>
        </p:nvSpPr>
        <p:spPr>
          <a:xfrm>
            <a:off x="1498712" y="2419715"/>
            <a:ext cx="172415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Motorola MOTOTRBO Ion</a:t>
            </a: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Motorola Evolve</a:t>
            </a: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Motorola LEX L11</a:t>
            </a: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Motorola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TLK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100,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TLK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110 and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TLK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150</a:t>
            </a: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Android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3200" dirty="0" err="1">
                <a:solidFill>
                  <a:srgbClr val="2D3847"/>
                </a:solidFill>
                <a:latin typeface="Segoe UI"/>
              </a:rPr>
              <a:t>Telefone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Tablets die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WAVE PTX </a:t>
            </a:r>
            <a:r>
              <a:rPr lang="en-GB" sz="3200" dirty="0">
                <a:solidFill>
                  <a:srgbClr val="2D3847"/>
                </a:solidFill>
                <a:latin typeface="Segoe UI"/>
              </a:rPr>
              <a:t>APP </a:t>
            </a:r>
            <a:r>
              <a:rPr lang="en-GB" sz="3200" dirty="0" err="1">
                <a:solidFill>
                  <a:srgbClr val="2D3847"/>
                </a:solidFill>
                <a:latin typeface="Segoe UI"/>
              </a:rPr>
              <a:t>unterstützen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4350" marR="0" lvl="0" indent="-51435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F3945-A354-43C6-8430-645777016628}"/>
              </a:ext>
            </a:extLst>
          </p:cNvPr>
          <p:cNvSpPr txBox="1"/>
          <p:nvPr/>
        </p:nvSpPr>
        <p:spPr>
          <a:xfrm>
            <a:off x="1527872" y="4119042"/>
            <a:ext cx="1724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67382-B67A-403D-82D9-8B70277568AE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TRBOnet &amp; WAVE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69B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PTX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169B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97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98552" y="1958802"/>
            <a:ext cx="14509611" cy="1829065"/>
          </a:xfrm>
        </p:spPr>
        <p:txBody>
          <a:bodyPr anchor="t" anchorCtr="0">
            <a:noAutofit/>
          </a:bodyPr>
          <a:lstStyle/>
          <a:p>
            <a:pPr algn="ctr"/>
            <a:r>
              <a:rPr lang="de-DE" sz="10000" dirty="0">
                <a:latin typeface="+mn-lt"/>
              </a:rPr>
              <a:t>Vielen Dank </a:t>
            </a:r>
            <a:br>
              <a:rPr lang="de-DE" sz="10000" dirty="0">
                <a:latin typeface="+mn-lt"/>
              </a:rPr>
            </a:br>
            <a:r>
              <a:rPr lang="de-DE" sz="10000" dirty="0">
                <a:latin typeface="+mn-lt"/>
              </a:rPr>
              <a:t>für Ihre Aufmerksamkeit!</a:t>
            </a:r>
            <a:br>
              <a:rPr lang="de-DE" sz="4000" dirty="0">
                <a:latin typeface="+mn-lt"/>
              </a:rPr>
            </a:br>
            <a:br>
              <a:rPr lang="de-DE" sz="4000" dirty="0">
                <a:latin typeface="+mn-lt"/>
              </a:rPr>
            </a:br>
            <a:r>
              <a:rPr lang="de-DE" sz="4000" dirty="0">
                <a:latin typeface="+mn-lt"/>
              </a:rPr>
              <a:t>Norbert Pahlow</a:t>
            </a:r>
            <a:endParaRPr lang="ru-RU" sz="4000" dirty="0">
              <a:latin typeface="+mn-lt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979818" y="446634"/>
            <a:ext cx="5904511" cy="1171956"/>
          </a:xfrm>
          <a:prstGeom prst="rect">
            <a:avLst/>
          </a:prstGeom>
          <a:solidFill>
            <a:srgbClr val="80808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1826" tIns="95913" rIns="191826" bIns="95913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ru-RU" sz="3800" b="1">
                <a:solidFill>
                  <a:schemeClr val="bg1"/>
                </a:solidFill>
                <a:latin typeface="+mj-lt"/>
              </a:rPr>
              <a:t>www.TRBOnet.com</a:t>
            </a:r>
            <a:endParaRPr lang="en-GB" altLang="ru-RU" sz="3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042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4506" y="4572661"/>
            <a:ext cx="14509611" cy="1829065"/>
          </a:xfrm>
        </p:spPr>
        <p:txBody>
          <a:bodyPr>
            <a:normAutofit/>
          </a:bodyPr>
          <a:lstStyle/>
          <a:p>
            <a:r>
              <a:rPr lang="en-US" sz="7200" dirty="0"/>
              <a:t>TRBONET ENTERPRISE | PLUS</a:t>
            </a:r>
            <a:endParaRPr lang="ru-RU" sz="5400" b="0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338E63C7-B3B6-CEF9-BAA1-F29F7F800BDD}"/>
              </a:ext>
            </a:extLst>
          </p:cNvPr>
          <p:cNvSpPr txBox="1">
            <a:spLocks/>
          </p:cNvSpPr>
          <p:nvPr/>
        </p:nvSpPr>
        <p:spPr>
          <a:xfrm>
            <a:off x="0" y="6711330"/>
            <a:ext cx="19478625" cy="1829065"/>
          </a:xfrm>
          <a:prstGeom prst="rect">
            <a:avLst/>
          </a:prstGeom>
        </p:spPr>
        <p:txBody>
          <a:bodyPr vert="horz" lIns="194895" tIns="97448" rIns="194895" bIns="97448" rtlCol="0" anchor="ctr">
            <a:noAutofit/>
          </a:bodyPr>
          <a:lstStyle>
            <a:lvl1pPr algn="ctr" defTabSz="1948952" rtl="0" eaLnBrk="1" latinLnBrk="0" hangingPunct="1">
              <a:spcBef>
                <a:spcPct val="0"/>
              </a:spcBef>
              <a:buNone/>
              <a:defRPr sz="77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b="0" dirty="0"/>
              <a:t>DISPATCHING, GPS </a:t>
            </a:r>
            <a:r>
              <a:rPr lang="en-US" sz="6000" b="0" dirty="0" err="1"/>
              <a:t>Ortung</a:t>
            </a:r>
            <a:r>
              <a:rPr lang="en-US" sz="6000" b="0" dirty="0"/>
              <a:t> und </a:t>
            </a:r>
            <a:r>
              <a:rPr lang="en-US" sz="6000" b="0" dirty="0" err="1"/>
              <a:t>mehr</a:t>
            </a:r>
            <a:endParaRPr lang="ru-RU" sz="6000" b="0" dirty="0"/>
          </a:p>
        </p:txBody>
      </p:sp>
    </p:spTree>
    <p:extLst>
      <p:ext uri="{BB962C8B-B14F-4D97-AF65-F5344CB8AC3E}">
        <p14:creationId xmlns:p14="http://schemas.microsoft.com/office/powerpoint/2010/main" val="269170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D2266-7E77-67BC-EEBD-247BD95C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31">
            <a:extLst>
              <a:ext uri="{FF2B5EF4-FFF2-40B4-BE49-F238E27FC236}">
                <a16:creationId xmlns:a16="http://schemas.microsoft.com/office/drawing/2014/main" id="{65C4688C-2715-3501-D3EB-DB6DEF3A2F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6592" y="6086250"/>
            <a:ext cx="1152128" cy="0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28">
            <a:extLst>
              <a:ext uri="{FF2B5EF4-FFF2-40B4-BE49-F238E27FC236}">
                <a16:creationId xmlns:a16="http://schemas.microsoft.com/office/drawing/2014/main" id="{0A68D63A-4294-CDFF-4C39-ABEEB8E74762}"/>
              </a:ext>
            </a:extLst>
          </p:cNvPr>
          <p:cNvSpPr/>
          <p:nvPr/>
        </p:nvSpPr>
        <p:spPr>
          <a:xfrm>
            <a:off x="11395496" y="1"/>
            <a:ext cx="8083129" cy="9879682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14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27913D43-4115-0AE8-D620-092EC3DBD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31" y="8225613"/>
            <a:ext cx="3973697" cy="1145496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 b="1" dirty="0">
                <a:solidFill>
                  <a:schemeClr val="tx1"/>
                </a:solidFill>
                <a:latin typeface="Segoe UI"/>
              </a:rPr>
              <a:t>TRBOnet</a:t>
            </a:r>
            <a:r>
              <a:rPr lang="en-US" altLang="ru-RU" sz="2400" b="1" dirty="0">
                <a:solidFill>
                  <a:schemeClr val="tx1"/>
                </a:solidFill>
                <a:latin typeface="Segoe UI"/>
                <a:cs typeface="Tahoma" panose="020B0604030504040204" pitchFamily="34" charset="0"/>
              </a:rPr>
              <a:t> Server</a:t>
            </a:r>
            <a:endParaRPr lang="ru-RU" altLang="ru-RU" sz="2400" b="1" dirty="0">
              <a:solidFill>
                <a:schemeClr val="tx1"/>
              </a:solidFill>
              <a:latin typeface="Segoe UI"/>
            </a:endParaRP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D076FD1F-E476-0EDA-FD4D-31CF1AB9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84" y="416534"/>
            <a:ext cx="17709842" cy="1690032"/>
          </a:xfrm>
        </p:spPr>
        <p:txBody>
          <a:bodyPr anchor="t" anchorCtr="0">
            <a:noAutofit/>
          </a:bodyPr>
          <a:lstStyle/>
          <a:p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Unterstützte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Systeme</a:t>
            </a:r>
            <a:endParaRPr lang="ru-RU" sz="7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Line 31">
            <a:extLst>
              <a:ext uri="{FF2B5EF4-FFF2-40B4-BE49-F238E27FC236}">
                <a16:creationId xmlns:a16="http://schemas.microsoft.com/office/drawing/2014/main" id="{8B0D41C3-D140-E5D0-3739-7B688D411F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4155" y="7167255"/>
            <a:ext cx="4731837" cy="38991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794678FC-2683-FD65-B213-0D288A419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31" y="1533818"/>
            <a:ext cx="3973697" cy="1145496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194895" tIns="97448" rIns="194895" bIns="97448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 b="1" dirty="0" err="1">
                <a:solidFill>
                  <a:schemeClr val="tx1"/>
                </a:solidFill>
                <a:latin typeface="Segoe UI"/>
              </a:rPr>
              <a:t>TRBOnet</a:t>
            </a:r>
            <a:r>
              <a:rPr lang="en-US" altLang="ru-RU" sz="2400" b="1" dirty="0">
                <a:solidFill>
                  <a:schemeClr val="tx1"/>
                </a:solidFill>
                <a:latin typeface="Segoe UI"/>
                <a:cs typeface="Tahoma" panose="020B0604030504040204" pitchFamily="34" charset="0"/>
              </a:rPr>
              <a:t> </a:t>
            </a:r>
            <a:r>
              <a:rPr lang="en-US" altLang="ru-RU" sz="2400" b="1" dirty="0" err="1">
                <a:solidFill>
                  <a:schemeClr val="tx1"/>
                </a:solidFill>
                <a:latin typeface="Segoe UI"/>
                <a:cs typeface="Tahoma" panose="020B0604030504040204" pitchFamily="34" charset="0"/>
              </a:rPr>
              <a:t>Konsole</a:t>
            </a:r>
            <a:endParaRPr lang="ru-RU" altLang="ru-RU" sz="2400" b="1" dirty="0">
              <a:solidFill>
                <a:schemeClr val="tx1"/>
              </a:solidFill>
              <a:latin typeface="Segoe UI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68F419F-51F5-093B-70B8-8124998F352B}"/>
              </a:ext>
            </a:extLst>
          </p:cNvPr>
          <p:cNvCxnSpPr>
            <a:cxnSpLocks/>
          </p:cNvCxnSpPr>
          <p:nvPr/>
        </p:nvCxnSpPr>
        <p:spPr>
          <a:xfrm rot="5400000">
            <a:off x="2121299" y="4554640"/>
            <a:ext cx="750062" cy="12700"/>
          </a:xfrm>
          <a:prstGeom prst="bentConnector3">
            <a:avLst>
              <a:gd name="adj1" fmla="val 50000"/>
            </a:avLst>
          </a:prstGeom>
          <a:ln w="4445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30EC89A4-B626-E7B0-5D9A-631D45EE5A81}"/>
              </a:ext>
            </a:extLst>
          </p:cNvPr>
          <p:cNvSpPr/>
          <p:nvPr/>
        </p:nvSpPr>
        <p:spPr>
          <a:xfrm>
            <a:off x="4884548" y="6716455"/>
            <a:ext cx="792080" cy="79208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IP</a:t>
            </a:r>
            <a:endParaRPr lang="en-US" sz="2800" b="1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B92196D-BA0A-F898-3221-FBD72B03B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9949" y="2093365"/>
            <a:ext cx="2612763" cy="204097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A23367F-E56B-73B2-6EA6-5F6DBC4D0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4436" y="5031682"/>
            <a:ext cx="1649719" cy="33479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07EC55-CE39-D47F-B832-804311D9A35D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</a:rPr>
              <a:t>TRBOnet Enterprise | PLUS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BF5F0F-5E06-F0B1-705D-079364A28C82}"/>
              </a:ext>
            </a:extLst>
          </p:cNvPr>
          <p:cNvSpPr/>
          <p:nvPr/>
        </p:nvSpPr>
        <p:spPr>
          <a:xfrm>
            <a:off x="11477318" y="1253518"/>
            <a:ext cx="7815227" cy="8568322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400" b="1" dirty="0">
                <a:solidFill>
                  <a:srgbClr val="2D3847"/>
                </a:solidFill>
                <a:cs typeface="Segoe UI" panose="020B0502040204020203" pitchFamily="34" charset="0"/>
              </a:rPr>
              <a:t>Basis </a:t>
            </a:r>
            <a:r>
              <a:rPr lang="en-GB" sz="3400" b="1" dirty="0" err="1">
                <a:solidFill>
                  <a:srgbClr val="2D3847"/>
                </a:solidFill>
                <a:cs typeface="Segoe UI" panose="020B0502040204020203" pitchFamily="34" charset="0"/>
              </a:rPr>
              <a:t>Stationen</a:t>
            </a:r>
            <a:endParaRPr lang="en-GB" sz="3400" b="1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DM4000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MTM5400/5500 (+A200)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Legacy, </a:t>
            </a: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airband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 etc. (+A200)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SLR5500 in </a:t>
            </a: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analog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 mode (+A200)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400" b="1" dirty="0">
                <a:solidFill>
                  <a:srgbClr val="2D3847"/>
                </a:solidFill>
                <a:cs typeface="Segoe UI" panose="020B0502040204020203" pitchFamily="34" charset="0"/>
              </a:rPr>
              <a:t>IP </a:t>
            </a:r>
            <a:r>
              <a:rPr lang="en-GB" sz="3400" b="1" dirty="0" err="1">
                <a:solidFill>
                  <a:srgbClr val="2D3847"/>
                </a:solidFill>
                <a:cs typeface="Segoe UI" panose="020B0502040204020203" pitchFamily="34" charset="0"/>
              </a:rPr>
              <a:t>Verbindung</a:t>
            </a:r>
            <a:endParaRPr lang="en-GB" sz="3400" b="1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MOTOTRBO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 (IPSC, Cap+, LCP, </a:t>
            </a: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CapMax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)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DIMETRA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 Express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Jotron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 TR7750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Kairos Tier 2</a:t>
            </a:r>
          </a:p>
          <a:p>
            <a:pPr marL="1583524" lvl="1" indent="-609048">
              <a:buFont typeface="Arial" panose="020B0604020202020204" pitchFamily="34" charset="0"/>
              <a:buChar char="•"/>
            </a:pPr>
            <a:r>
              <a:rPr lang="en-GB" sz="3400" dirty="0" err="1">
                <a:solidFill>
                  <a:srgbClr val="2D3847"/>
                </a:solidFill>
                <a:cs typeface="Segoe UI" panose="020B0502040204020203" pitchFamily="34" charset="0"/>
              </a:rPr>
              <a:t>ECOS</a:t>
            </a:r>
            <a:r>
              <a:rPr lang="en-GB" sz="3400" dirty="0">
                <a:solidFill>
                  <a:srgbClr val="2D3847"/>
                </a:solidFill>
                <a:cs typeface="Segoe UI" panose="020B0502040204020203" pitchFamily="34" charset="0"/>
              </a:rPr>
              <a:t>-D Tier 2, Tier 3</a:t>
            </a: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CDBDF2-E01E-2E41-6A61-11010726B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4771" y="6733725"/>
            <a:ext cx="3532799" cy="8711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D4A00B9-8911-6545-2876-3C2174A84A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6114" y="5427901"/>
            <a:ext cx="3532799" cy="8711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9577E3-753B-FA61-EDE8-24711DE60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6674" y="5620301"/>
            <a:ext cx="1979585" cy="942156"/>
          </a:xfrm>
          <a:prstGeom prst="rect">
            <a:avLst/>
          </a:prstGeom>
        </p:spPr>
      </p:pic>
      <p:sp>
        <p:nvSpPr>
          <p:cNvPr id="12" name="Line 31">
            <a:extLst>
              <a:ext uri="{FF2B5EF4-FFF2-40B4-BE49-F238E27FC236}">
                <a16:creationId xmlns:a16="http://schemas.microsoft.com/office/drawing/2014/main" id="{E28E2865-7A83-3565-DBD0-47CB28682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259" y="6016933"/>
            <a:ext cx="1503805" cy="1"/>
          </a:xfrm>
          <a:prstGeom prst="line">
            <a:avLst/>
          </a:prstGeom>
          <a:noFill/>
          <a:ln w="44450" cap="rnd">
            <a:solidFill>
              <a:schemeClr val="accent1"/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253AF3-4447-A4E1-5443-1F4D8A42A60C}"/>
              </a:ext>
            </a:extLst>
          </p:cNvPr>
          <p:cNvSpPr/>
          <p:nvPr/>
        </p:nvSpPr>
        <p:spPr>
          <a:xfrm>
            <a:off x="6646698" y="5660718"/>
            <a:ext cx="792080" cy="792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RF</a:t>
            </a:r>
            <a:endParaRPr lang="en-US" sz="2400" b="1" dirty="0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6F0518B-6B6D-D3F0-49C5-4819FDEAFD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83275" y="3751332"/>
            <a:ext cx="2004689" cy="1625161"/>
          </a:xfrm>
          <a:prstGeom prst="bentConnector3">
            <a:avLst>
              <a:gd name="adj1" fmla="val 50000"/>
            </a:avLst>
          </a:prstGeom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D3FFDC8C-9AD3-2351-502F-421005ADD5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11824" y="3828710"/>
            <a:ext cx="2263209" cy="800124"/>
          </a:xfrm>
          <a:prstGeom prst="rect">
            <a:avLst/>
          </a:prstGeom>
        </p:spPr>
      </p:pic>
      <p:sp>
        <p:nvSpPr>
          <p:cNvPr id="29" name="Line 31">
            <a:extLst>
              <a:ext uri="{FF2B5EF4-FFF2-40B4-BE49-F238E27FC236}">
                <a16:creationId xmlns:a16="http://schemas.microsoft.com/office/drawing/2014/main" id="{CBDF8CE3-740B-4E7A-FE8C-EB043EBCD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9159" y="3765546"/>
            <a:ext cx="1678973" cy="38991"/>
          </a:xfrm>
          <a:prstGeom prst="line">
            <a:avLst/>
          </a:prstGeom>
          <a:noFill/>
          <a:ln w="44450" cap="rnd">
            <a:solidFill>
              <a:schemeClr val="accent1"/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CE6D2F1-33E4-1646-E5D0-CB0712E51A8D}"/>
              </a:ext>
            </a:extLst>
          </p:cNvPr>
          <p:cNvSpPr/>
          <p:nvPr/>
        </p:nvSpPr>
        <p:spPr>
          <a:xfrm>
            <a:off x="7042738" y="3388010"/>
            <a:ext cx="792080" cy="792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RF</a:t>
            </a:r>
            <a:endParaRPr lang="en-US" sz="2400" b="1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3C963BA-9B04-D444-C8E8-C9368A91D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1137" y="3365484"/>
            <a:ext cx="3476094" cy="80012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0C7673B-1D41-C250-66AD-94CF527D57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55107" y="3030387"/>
            <a:ext cx="1781626" cy="7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1395496" y="1"/>
            <a:ext cx="8083129" cy="9879682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14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331600" y="1696175"/>
            <a:ext cx="7075017" cy="8245156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Digitale</a:t>
            </a:r>
            <a:r>
              <a:rPr lang="en-US" sz="3600" dirty="0">
                <a:solidFill>
                  <a:srgbClr val="2D3847"/>
                </a:solidFill>
              </a:rPr>
              <a:t> &amp; analog </a:t>
            </a:r>
            <a:r>
              <a:rPr lang="en-US" sz="3600" dirty="0" err="1">
                <a:solidFill>
                  <a:srgbClr val="2D3847"/>
                </a:solidFill>
              </a:rPr>
              <a:t>Kanäle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3847"/>
                </a:solidFill>
              </a:rPr>
              <a:t>Alle </a:t>
            </a:r>
            <a:r>
              <a:rPr lang="en-US" sz="3600" dirty="0" err="1">
                <a:solidFill>
                  <a:srgbClr val="2D3847"/>
                </a:solidFill>
              </a:rPr>
              <a:t>Ruftypen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Fernüberwachung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3847"/>
                </a:solidFill>
              </a:rPr>
              <a:t>Intercom für Dispatcher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sofortige</a:t>
            </a:r>
            <a:r>
              <a:rPr lang="en-US" sz="3600" dirty="0">
                <a:solidFill>
                  <a:srgbClr val="2D3847"/>
                </a:solidFill>
              </a:rPr>
              <a:t> </a:t>
            </a:r>
            <a:r>
              <a:rPr lang="en-US" sz="3600" dirty="0" err="1">
                <a:solidFill>
                  <a:srgbClr val="2D3847"/>
                </a:solidFill>
              </a:rPr>
              <a:t>Wiedergabe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Funkgeräte</a:t>
            </a:r>
            <a:r>
              <a:rPr lang="en-US" sz="3600" dirty="0">
                <a:solidFill>
                  <a:srgbClr val="2D3847"/>
                </a:solidFill>
              </a:rPr>
              <a:t> Online Status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3847"/>
                </a:solidFill>
              </a:rPr>
              <a:t>Text </a:t>
            </a:r>
            <a:r>
              <a:rPr lang="en-US" sz="3600" dirty="0" err="1">
                <a:solidFill>
                  <a:srgbClr val="2D3847"/>
                </a:solidFill>
              </a:rPr>
              <a:t>Nachrichten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Vorgefertigte</a:t>
            </a:r>
            <a:r>
              <a:rPr lang="en-US" sz="3600" dirty="0">
                <a:solidFill>
                  <a:srgbClr val="2D3847"/>
                </a:solidFill>
              </a:rPr>
              <a:t> </a:t>
            </a:r>
            <a:r>
              <a:rPr lang="en-US" sz="3600" dirty="0" err="1">
                <a:solidFill>
                  <a:srgbClr val="2D3847"/>
                </a:solidFill>
              </a:rPr>
              <a:t>Sprachnachrichten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3847"/>
                </a:solidFill>
              </a:rPr>
              <a:t>Cross Patch / System Bridge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Konfigurierbare</a:t>
            </a:r>
            <a:r>
              <a:rPr lang="en-US" sz="3600" dirty="0">
                <a:solidFill>
                  <a:srgbClr val="2D3847"/>
                </a:solidFill>
              </a:rPr>
              <a:t> PTT </a:t>
            </a:r>
            <a:r>
              <a:rPr lang="en-US" sz="3600" dirty="0" err="1">
                <a:solidFill>
                  <a:srgbClr val="2D3847"/>
                </a:solidFill>
              </a:rPr>
              <a:t>Tasten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Funkgeräte</a:t>
            </a:r>
            <a:r>
              <a:rPr lang="en-US" sz="3600" dirty="0">
                <a:solidFill>
                  <a:srgbClr val="2D3847"/>
                </a:solidFill>
              </a:rPr>
              <a:t> </a:t>
            </a:r>
            <a:r>
              <a:rPr lang="en-US" sz="3600" dirty="0" err="1">
                <a:solidFill>
                  <a:srgbClr val="2D3847"/>
                </a:solidFill>
              </a:rPr>
              <a:t>Fernabschalten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  <a:cs typeface="Segoe UI" panose="020B0502040204020203" pitchFamily="34" charset="0"/>
              </a:rPr>
              <a:t>Datei</a:t>
            </a:r>
            <a:r>
              <a:rPr lang="en-US" sz="3600" dirty="0">
                <a:solidFill>
                  <a:srgbClr val="2D3847"/>
                </a:solidFill>
                <a:cs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D3847"/>
                </a:solidFill>
                <a:cs typeface="Segoe UI" panose="020B0502040204020203" pitchFamily="34" charset="0"/>
              </a:rPr>
              <a:t>Formate</a:t>
            </a:r>
            <a:r>
              <a:rPr lang="en-US" sz="3600" dirty="0">
                <a:solidFill>
                  <a:srgbClr val="2D3847"/>
                </a:solidFill>
                <a:cs typeface="Segoe UI" panose="020B0502040204020203" pitchFamily="34" charset="0"/>
              </a:rPr>
              <a:t>: </a:t>
            </a:r>
            <a:r>
              <a:rPr lang="en-US" sz="3600" i="1" dirty="0">
                <a:solidFill>
                  <a:srgbClr val="2D3847"/>
                </a:solidFill>
                <a:cs typeface="Segoe UI" panose="020B0502040204020203" pitchFamily="34" charset="0"/>
              </a:rPr>
              <a:t>wav, </a:t>
            </a:r>
            <a:r>
              <a:rPr lang="en-US" sz="3600" i="1" dirty="0" err="1">
                <a:solidFill>
                  <a:srgbClr val="2D3847"/>
                </a:solidFill>
                <a:cs typeface="Segoe UI" panose="020B0502040204020203" pitchFamily="34" charset="0"/>
              </a:rPr>
              <a:t>tna</a:t>
            </a:r>
            <a:r>
              <a:rPr lang="en-US" sz="3600" i="1" dirty="0">
                <a:solidFill>
                  <a:srgbClr val="2D3847"/>
                </a:solidFill>
                <a:cs typeface="Segoe UI" panose="020B0502040204020203" pitchFamily="34" charset="0"/>
              </a:rPr>
              <a:t>, </a:t>
            </a:r>
            <a:r>
              <a:rPr lang="en-US" sz="3600" i="1" dirty="0" err="1">
                <a:solidFill>
                  <a:srgbClr val="2D3847"/>
                </a:solidFill>
                <a:cs typeface="Segoe UI" panose="020B0502040204020203" pitchFamily="34" charset="0"/>
              </a:rPr>
              <a:t>ogg</a:t>
            </a:r>
            <a:endParaRPr lang="en-GB" sz="3400" i="1" dirty="0">
              <a:solidFill>
                <a:srgbClr val="2D3847"/>
              </a:solidFill>
              <a:cs typeface="Segoe UI" panose="020B0502040204020203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2403608" y="601973"/>
            <a:ext cx="6816102" cy="921836"/>
          </a:xfrm>
          <a:prstGeom prst="rect">
            <a:avLst/>
          </a:prstGeom>
        </p:spPr>
        <p:txBody>
          <a:bodyPr lIns="194895" tIns="97448" rIns="194895" bIns="97448"/>
          <a:lstStyle/>
          <a:p>
            <a:pPr defTabSz="974476">
              <a:buClr>
                <a:prstClr val="white"/>
              </a:buClr>
              <a:defRPr/>
            </a:pPr>
            <a:r>
              <a:rPr lang="en-GB" sz="4800" b="1" dirty="0" err="1">
                <a:solidFill>
                  <a:srgbClr val="2D3847"/>
                </a:solidFill>
                <a:cs typeface="Segoe UI" panose="020B0502040204020203" pitchFamily="34" charset="0"/>
              </a:rPr>
              <a:t>Eigenschaften</a:t>
            </a:r>
            <a:endParaRPr lang="en-GB" sz="4800" b="1" dirty="0">
              <a:solidFill>
                <a:srgbClr val="2D3847"/>
              </a:solidFill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547144" y="6400795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1386384" y="416534"/>
            <a:ext cx="9289032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Sprach</a:t>
            </a:r>
            <a:r>
              <a:rPr lang="en-GB" sz="6000" b="1" dirty="0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DISPATCH &amp; </a:t>
            </a:r>
            <a:r>
              <a:rPr lang="en-GB" sz="6000" b="1" dirty="0" err="1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Auszeichnung</a:t>
            </a:r>
            <a:endParaRPr lang="ru-RU" sz="6000" b="1" dirty="0">
              <a:solidFill>
                <a:srgbClr val="0169B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B4D11-8FC2-4239-A369-EF8AC19F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2" y="2966914"/>
            <a:ext cx="7546236" cy="5749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DEB3A-1B18-4054-B821-26818DAB7F44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0169B7"/>
                </a:solidFill>
              </a:rPr>
              <a:t>TRBOnet Enterprise | PLUS</a:t>
            </a:r>
          </a:p>
        </p:txBody>
      </p:sp>
    </p:spTree>
    <p:extLst>
      <p:ext uri="{BB962C8B-B14F-4D97-AF65-F5344CB8AC3E}">
        <p14:creationId xmlns:p14="http://schemas.microsoft.com/office/powerpoint/2010/main" val="176955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34F1D1E-E7EE-42BC-91A8-064BA52F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626" y="518642"/>
            <a:ext cx="17713967" cy="1690032"/>
          </a:xfrm>
        </p:spPr>
        <p:txBody>
          <a:bodyPr anchor="t" anchorCtr="0">
            <a:noAutofit/>
          </a:bodyPr>
          <a:lstStyle/>
          <a:p>
            <a:r>
              <a:rPr lang="en-GB" sz="6000" dirty="0">
                <a:latin typeface="Segoe UI" panose="020B0502040204020203" pitchFamily="34" charset="0"/>
                <a:cs typeface="Segoe UI" panose="020B0502040204020203" pitchFamily="34" charset="0"/>
              </a:rPr>
              <a:t>VOLL-DUPLEX RUFE</a:t>
            </a:r>
            <a:r>
              <a:rPr lang="ru-RU" sz="6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[6.0]</a:t>
            </a:r>
            <a:endParaRPr lang="ru-RU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https://www.motorolasolutions.com/content/dam/msi/images/products/dimetra-tetra/mtp/mtp6000/MTP6650_Front_500x500.jpg#1">
            <a:extLst>
              <a:ext uri="{FF2B5EF4-FFF2-40B4-BE49-F238E27FC236}">
                <a16:creationId xmlns:a16="http://schemas.microsoft.com/office/drawing/2014/main" id="{03F26AC0-93C8-45A8-9E5F-BA8F1DA4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96" y="1135348"/>
            <a:ext cx="4599950" cy="40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965BB66D-32BF-4E53-8D73-6A46CDE30D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1681" y="6158159"/>
            <a:ext cx="883580" cy="1829066"/>
          </a:xfrm>
          <a:prstGeom prst="rect">
            <a:avLst/>
          </a:prstGeom>
        </p:spPr>
      </p:pic>
      <p:pic>
        <p:nvPicPr>
          <p:cNvPr id="7" name="Picture 2" descr="https://www.motorolasolutions.com/content/dam/msi/images/products/dimetra-tetra/mtp/mtp6000/MTP6650_Front_500x500.jpg#1">
            <a:extLst>
              <a:ext uri="{FF2B5EF4-FFF2-40B4-BE49-F238E27FC236}">
                <a16:creationId xmlns:a16="http://schemas.microsoft.com/office/drawing/2014/main" id="{2B3B7CB2-013C-4802-B8C9-1AF21ACC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130" y="1135348"/>
            <a:ext cx="4048390" cy="40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ailor-made radio communications">
            <a:extLst>
              <a:ext uri="{FF2B5EF4-FFF2-40B4-BE49-F238E27FC236}">
                <a16:creationId xmlns:a16="http://schemas.microsoft.com/office/drawing/2014/main" id="{1FD911B2-4E9C-4F89-998D-C276F500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159" y="7312471"/>
            <a:ext cx="2830845" cy="17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58E23D2D-848F-41E2-B88B-E7863AB08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0187" y="2230429"/>
            <a:ext cx="1890275" cy="2597206"/>
          </a:xfrm>
          <a:prstGeom prst="rect">
            <a:avLst/>
          </a:prstGeom>
        </p:spPr>
      </p:pic>
      <p:pic>
        <p:nvPicPr>
          <p:cNvPr id="10" name="Picture 2" descr="https://www.motorolasolutions.com/content/dam/msi/images/products/dimetra-tetra/mtp/mtp6000/MTP6650_Front_500x500.jpg#1">
            <a:extLst>
              <a:ext uri="{FF2B5EF4-FFF2-40B4-BE49-F238E27FC236}">
                <a16:creationId xmlns:a16="http://schemas.microsoft.com/office/drawing/2014/main" id="{D0F33EDE-B2D4-4DBE-835A-2EB2471C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021" y="5625213"/>
            <a:ext cx="3973697" cy="397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31">
            <a:extLst>
              <a:ext uri="{FF2B5EF4-FFF2-40B4-BE49-F238E27FC236}">
                <a16:creationId xmlns:a16="http://schemas.microsoft.com/office/drawing/2014/main" id="{4A4DE304-85A2-47A8-83E6-B8A8EFF01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4554" y="6898209"/>
            <a:ext cx="1333173" cy="753355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Line 31">
            <a:extLst>
              <a:ext uri="{FF2B5EF4-FFF2-40B4-BE49-F238E27FC236}">
                <a16:creationId xmlns:a16="http://schemas.microsoft.com/office/drawing/2014/main" id="{A3BCF606-0652-4C05-886E-99B1A28012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57720" y="4289216"/>
            <a:ext cx="1069637" cy="787637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2FF45675-7C5B-4556-8BE1-DB6A49181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2194" y="4139590"/>
            <a:ext cx="1508143" cy="1044148"/>
          </a:xfrm>
          <a:prstGeom prst="line">
            <a:avLst/>
          </a:prstGeom>
          <a:noFill/>
          <a:ln w="44450" cap="rnd">
            <a:solidFill>
              <a:schemeClr val="tx2">
                <a:lumMod val="50000"/>
                <a:lumOff val="50000"/>
              </a:schemeClr>
            </a:solidFill>
            <a:prstDash val="sysDot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4895" tIns="97448" rIns="194895" bIns="97448"/>
          <a:lstStyle/>
          <a:p>
            <a:pPr marL="0" marR="0" lvl="0" indent="0" algn="l" defTabSz="1948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78415AF0-6AA4-4445-A5C3-F62B430D8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3302" y="4337309"/>
            <a:ext cx="3394783" cy="54483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TRBOnet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Tahoma" panose="020B060403050404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Tahoma" panose="020B0604030504040204" pitchFamily="34" charset="0"/>
              </a:rPr>
              <a:t>Konsole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A82DDD55-F413-4050-BF9D-F9E59FB5D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2908" y="9294210"/>
            <a:ext cx="4651586" cy="54483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A200 + MTM5400/5500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45A07FE9-A5F5-4962-901F-B2F606F74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6178" y="9231610"/>
            <a:ext cx="3699257" cy="54483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TETRA </a:t>
            </a:r>
            <a:r>
              <a:rPr kumimoji="0" lang="en-US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Funkgeräte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F19963B0-8DC5-4292-8EA2-3E1ED8FDC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0040" y="5060472"/>
            <a:ext cx="1932999" cy="108966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DIMETRA</a:t>
            </a:r>
          </a:p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Express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C70EDB52-B8B4-4F19-8A43-090FCD9D3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681" y="8231094"/>
            <a:ext cx="3153044" cy="54483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PTT Mobile App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325B08B-B592-484E-B7E3-2A6CCB93AB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0209" y="6358453"/>
            <a:ext cx="1294102" cy="161762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98F32F2-5710-4FD8-9727-40A09FF352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3367" y="6369597"/>
            <a:ext cx="1294102" cy="16176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9B3BB4D-4E8C-4DEA-82D2-803A1B627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18736" y="7304532"/>
            <a:ext cx="1294102" cy="16176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3873188-9A57-4D32-A2CF-72D22DF0D6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27645" y="2786564"/>
            <a:ext cx="1294102" cy="16176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945AAAD-307E-49DA-8E73-CF4C51489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51032" y="2786564"/>
            <a:ext cx="1294102" cy="161762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EC1C86B-1B1E-44F8-99F5-D94B087E7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20713" y="6158159"/>
            <a:ext cx="883580" cy="182906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51C2ADD-2B7D-40EF-B445-A26542B3C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3010" y="2292323"/>
            <a:ext cx="2404077" cy="187795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7D36BC8-0683-4572-BE93-A2DD90AAC6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38981" y="7178411"/>
            <a:ext cx="1781626" cy="700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82E3186-E3EC-4D08-9584-7797E07B69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42191" y="5561571"/>
            <a:ext cx="1717701" cy="348592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BDAF68D-38B7-48D7-ABC9-9D43C9EA8F0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74470" y="1881872"/>
            <a:ext cx="1748628" cy="139111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F66A49C-2455-47AE-9E3E-17A648793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2194" y="3851060"/>
            <a:ext cx="1294102" cy="1617628"/>
          </a:xfrm>
          <a:prstGeom prst="rect">
            <a:avLst/>
          </a:prstGeom>
        </p:spPr>
      </p:pic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F84E76DF-9A6D-4A18-BF39-74C077634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669" y="3370349"/>
            <a:ext cx="2418334" cy="544830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1948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SIP </a:t>
            </a:r>
            <a:r>
              <a:rPr kumimoji="0" lang="en-US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Segoe UI"/>
                <a:ea typeface="Arial Unicode MS" panose="020B0604020202020204" pitchFamily="34" charset="-128"/>
                <a:cs typeface="Arial Unicode MS" panose="020B0604020202020204" pitchFamily="34" charset="-128"/>
              </a:rPr>
              <a:t>Telefone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Segoe U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406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58392" y="2678882"/>
            <a:ext cx="7920880" cy="6921717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3847"/>
                </a:solidFill>
              </a:rPr>
              <a:t>Echt Zeit GPS </a:t>
            </a:r>
            <a:r>
              <a:rPr lang="en-US" sz="3600" dirty="0" err="1">
                <a:solidFill>
                  <a:srgbClr val="2D3847"/>
                </a:solidFill>
              </a:rPr>
              <a:t>Ortung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D3847"/>
                </a:solidFill>
              </a:rPr>
              <a:t>Historische</a:t>
            </a:r>
            <a:r>
              <a:rPr lang="en-US" sz="3600" dirty="0">
                <a:solidFill>
                  <a:srgbClr val="2D3847"/>
                </a:solidFill>
              </a:rPr>
              <a:t> Routen &amp; Playback</a:t>
            </a:r>
            <a:endParaRPr lang="ru-RU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Karten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Objekte</a:t>
            </a:r>
            <a:endParaRPr lang="en-US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Geschwindigkeitserfassung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Leerlaufzeiten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OpenStreeMap</a:t>
            </a:r>
            <a:r>
              <a:rPr lang="en-GB" sz="3600" dirty="0">
                <a:solidFill>
                  <a:srgbClr val="2D3847"/>
                </a:solidFill>
              </a:rPr>
              <a:t>, Bing, Google Maps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2D3847"/>
                </a:solidFill>
              </a:rPr>
              <a:t>WMS/WMTS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Kundeneigene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Grundstückskarten</a:t>
            </a:r>
            <a:endParaRPr lang="en-GB" sz="3600" dirty="0">
              <a:solidFill>
                <a:srgbClr val="2D3847"/>
              </a:solidFill>
            </a:endParaRPr>
          </a:p>
          <a:p>
            <a:pPr>
              <a:spcAft>
                <a:spcPts val="600"/>
              </a:spcAft>
            </a:pPr>
            <a:endParaRPr lang="en-US" sz="3600" dirty="0">
              <a:solidFill>
                <a:srgbClr val="2D3847"/>
              </a:solidFill>
            </a:endParaRP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360740" y="573186"/>
            <a:ext cx="9289032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GPS </a:t>
            </a:r>
            <a:r>
              <a:rPr lang="en-GB" sz="6000" b="1" dirty="0" err="1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Ortung</a:t>
            </a:r>
            <a:endParaRPr lang="ru-RU" sz="6000" b="1" dirty="0">
              <a:solidFill>
                <a:srgbClr val="0169B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2DA29-805E-4A82-9DEB-79A5F7625A95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0169B7"/>
                </a:solidFill>
              </a:rPr>
              <a:t>TRBOnet Enterprise | PLUS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4A5829-CFFF-4DE3-9EF4-FF9674941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22" y="806674"/>
            <a:ext cx="8954538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9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386384" y="2179177"/>
            <a:ext cx="7632848" cy="8475989"/>
          </a:xfrm>
          <a:prstGeom prst="rect">
            <a:avLst/>
          </a:prstGeom>
        </p:spPr>
        <p:txBody>
          <a:bodyPr wrap="square" lIns="194895" tIns="97448" rIns="194895" bIns="97448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2D3847"/>
                </a:solidFill>
              </a:rPr>
              <a:t>Polygonal and Route </a:t>
            </a:r>
            <a:r>
              <a:rPr lang="en-GB" sz="3600" dirty="0" err="1">
                <a:solidFill>
                  <a:srgbClr val="2D3847"/>
                </a:solidFill>
              </a:rPr>
              <a:t>geofences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Näherungsalarm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2D3847"/>
                </a:solidFill>
              </a:rPr>
              <a:t>iBeacon-</a:t>
            </a:r>
            <a:r>
              <a:rPr lang="en-GB" sz="3600" dirty="0" err="1">
                <a:solidFill>
                  <a:srgbClr val="2D3847"/>
                </a:solidFill>
              </a:rPr>
              <a:t>basierendes</a:t>
            </a:r>
            <a:r>
              <a:rPr lang="en-GB" sz="3600" dirty="0">
                <a:solidFill>
                  <a:srgbClr val="2D3847"/>
                </a:solidFill>
              </a:rPr>
              <a:t> Geofencing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Bedingungen</a:t>
            </a:r>
            <a:r>
              <a:rPr lang="en-GB" sz="3600" dirty="0">
                <a:solidFill>
                  <a:srgbClr val="2D3847"/>
                </a:solidFill>
              </a:rPr>
              <a:t>: </a:t>
            </a:r>
            <a:r>
              <a:rPr lang="en-GB" sz="3600" dirty="0" err="1">
                <a:solidFill>
                  <a:srgbClr val="2D3847"/>
                </a:solidFill>
              </a:rPr>
              <a:t>Funkgerät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tritt</a:t>
            </a:r>
            <a:r>
              <a:rPr lang="en-GB" sz="3600" dirty="0">
                <a:solidFill>
                  <a:srgbClr val="2D3847"/>
                </a:solidFill>
              </a:rPr>
              <a:t> in </a:t>
            </a:r>
            <a:r>
              <a:rPr lang="en-GB" sz="3600" dirty="0" err="1">
                <a:solidFill>
                  <a:srgbClr val="2D3847"/>
                </a:solidFill>
              </a:rPr>
              <a:t>Gebiet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ein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oder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verläßt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Gebiet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Zusätzliche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Kriterien</a:t>
            </a:r>
            <a:r>
              <a:rPr lang="en-GB" sz="3600" dirty="0">
                <a:solidFill>
                  <a:srgbClr val="2D3847"/>
                </a:solidFill>
              </a:rPr>
              <a:t>: </a:t>
            </a:r>
            <a:r>
              <a:rPr lang="en-GB" sz="3600" dirty="0" err="1">
                <a:solidFill>
                  <a:srgbClr val="2D3847"/>
                </a:solidFill>
              </a:rPr>
              <a:t>Geschwindigkeit</a:t>
            </a:r>
            <a:r>
              <a:rPr lang="en-GB" sz="3600" dirty="0">
                <a:solidFill>
                  <a:srgbClr val="2D3847"/>
                </a:solidFill>
              </a:rPr>
              <a:t> &amp; </a:t>
            </a:r>
            <a:r>
              <a:rPr lang="en-GB" sz="3600" dirty="0" err="1">
                <a:solidFill>
                  <a:srgbClr val="2D3847"/>
                </a:solidFill>
              </a:rPr>
              <a:t>Leerlaufzeit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Aktionen</a:t>
            </a:r>
            <a:r>
              <a:rPr lang="en-GB" sz="3600" dirty="0">
                <a:solidFill>
                  <a:srgbClr val="2D3847"/>
                </a:solidFill>
              </a:rPr>
              <a:t>: Alarm, </a:t>
            </a:r>
            <a:r>
              <a:rPr lang="en-GB" sz="3600" dirty="0" err="1">
                <a:solidFill>
                  <a:srgbClr val="2D3847"/>
                </a:solidFill>
              </a:rPr>
              <a:t>Alleinarbeiter</a:t>
            </a:r>
            <a:r>
              <a:rPr lang="en-GB" sz="3600" dirty="0">
                <a:solidFill>
                  <a:srgbClr val="2D3847"/>
                </a:solidFill>
              </a:rPr>
              <a:t>, RTT, </a:t>
            </a:r>
            <a:r>
              <a:rPr lang="en-GB" sz="3600" dirty="0" err="1">
                <a:solidFill>
                  <a:srgbClr val="2D3847"/>
                </a:solidFill>
              </a:rPr>
              <a:t>Textnachrichten</a:t>
            </a:r>
            <a:endParaRPr lang="en-GB" sz="3600" dirty="0">
              <a:solidFill>
                <a:srgbClr val="2D3847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rgbClr val="2D3847"/>
                </a:solidFill>
              </a:rPr>
              <a:t>Weitere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Optionen</a:t>
            </a:r>
            <a:r>
              <a:rPr lang="en-GB" sz="3600" dirty="0">
                <a:solidFill>
                  <a:srgbClr val="2D3847"/>
                </a:solidFill>
              </a:rPr>
              <a:t> </a:t>
            </a:r>
            <a:r>
              <a:rPr lang="en-GB" sz="3600" dirty="0" err="1">
                <a:solidFill>
                  <a:srgbClr val="2D3847"/>
                </a:solidFill>
              </a:rPr>
              <a:t>über</a:t>
            </a:r>
            <a:r>
              <a:rPr lang="en-GB" sz="3600" dirty="0">
                <a:solidFill>
                  <a:srgbClr val="2D3847"/>
                </a:solidFill>
              </a:rPr>
              <a:t> das Alarm Management Modul</a:t>
            </a:r>
            <a:endParaRPr lang="en-US" sz="3600" dirty="0">
              <a:solidFill>
                <a:srgbClr val="2D3847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solidFill>
                <a:srgbClr val="2D3847"/>
              </a:solidFill>
            </a:endParaRP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  <a:p>
            <a:pPr marL="609048" indent="-609048">
              <a:buFont typeface="Arial" panose="020B0604020202020204" pitchFamily="34" charset="0"/>
              <a:buChar char="•"/>
            </a:pPr>
            <a:endParaRPr lang="en-GB" sz="3400" dirty="0">
              <a:solidFill>
                <a:srgbClr val="2D3847"/>
              </a:solidFill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547144" y="6685170"/>
            <a:ext cx="646211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1386384" y="610810"/>
            <a:ext cx="9289032" cy="1564016"/>
          </a:xfrm>
          <a:prstGeom prst="rect">
            <a:avLst/>
          </a:prstGeom>
        </p:spPr>
        <p:txBody>
          <a:bodyPr vert="horz" lIns="194895" tIns="97448" rIns="194895" bIns="97448" rtlCol="0" anchor="t" anchorCtr="0">
            <a:noAutofit/>
          </a:bodyPr>
          <a:lstStyle>
            <a:lvl1pPr algn="l" defTabSz="1948952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169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GEOFENCING</a:t>
            </a:r>
            <a:endParaRPr lang="ru-RU" sz="6000" b="1" dirty="0">
              <a:solidFill>
                <a:srgbClr val="0169B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719A2-3AA1-4AFC-A09E-BE70C5CC3979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0169B7"/>
                </a:solidFill>
              </a:rPr>
              <a:t>TRBOnet Enterprise | PLUS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935C8-56C8-4EEF-B20A-1EBA64787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722" y="806674"/>
            <a:ext cx="8954537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1755536" y="6636651"/>
            <a:ext cx="7362816" cy="3384376"/>
          </a:xfrm>
          <a:prstGeom prst="rect">
            <a:avLst/>
          </a:prstGeom>
        </p:spPr>
        <p:txBody>
          <a:bodyPr lIns="194895" tIns="97448" rIns="194895" bIns="97448"/>
          <a:lstStyle/>
          <a:p>
            <a:pPr marL="730857" indent="-730857" defTabSz="974476">
              <a:buFont typeface="Arial" panose="020B0604020202020204" pitchFamily="34" charset="0"/>
              <a:buChar char="•"/>
              <a:defRPr/>
            </a:pPr>
            <a:r>
              <a:rPr lang="en-GB" sz="4000" dirty="0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DM4000e, R7</a:t>
            </a:r>
          </a:p>
          <a:p>
            <a:pPr marL="730857" indent="-730857" defTabSz="974476">
              <a:buFont typeface="Arial" panose="020B0604020202020204" pitchFamily="34" charset="0"/>
              <a:buChar char="•"/>
              <a:defRPr/>
            </a:pPr>
            <a:r>
              <a:rPr lang="en-GB" sz="4000" dirty="0" err="1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Einstellbare</a:t>
            </a:r>
            <a:r>
              <a:rPr lang="en-GB" sz="4000" dirty="0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 </a:t>
            </a:r>
            <a:r>
              <a:rPr lang="en-GB" sz="4000" dirty="0" err="1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Reichweite</a:t>
            </a:r>
            <a:r>
              <a:rPr lang="en-GB" sz="4000" dirty="0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     : 1-70 m</a:t>
            </a:r>
          </a:p>
          <a:p>
            <a:pPr marL="730857" indent="-730857" defTabSz="974476">
              <a:buFont typeface="Arial" panose="020B0604020202020204" pitchFamily="34" charset="0"/>
              <a:buChar char="•"/>
              <a:defRPr/>
            </a:pPr>
            <a:r>
              <a:rPr lang="en-GB" sz="4000" dirty="0" err="1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Gebäudekarten</a:t>
            </a:r>
            <a:endParaRPr lang="en-GB" sz="4000" dirty="0">
              <a:ln w="0"/>
              <a:solidFill>
                <a:srgbClr val="2D3847"/>
              </a:solidFill>
              <a:cs typeface="Segoe UI Light" panose="020B0502040204020203" pitchFamily="34" charset="0"/>
            </a:endParaRPr>
          </a:p>
          <a:p>
            <a:pPr marL="730857" indent="-730857" defTabSz="974476">
              <a:buFont typeface="Arial" panose="020B0604020202020204" pitchFamily="34" charset="0"/>
              <a:buChar char="•"/>
              <a:defRPr/>
            </a:pPr>
            <a:r>
              <a:rPr lang="en-GB" sz="4000" dirty="0" err="1">
                <a:ln w="0"/>
                <a:solidFill>
                  <a:srgbClr val="2D3847"/>
                </a:solidFill>
                <a:cs typeface="Segoe UI Light" panose="020B0502040204020203" pitchFamily="34" charset="0"/>
              </a:rPr>
              <a:t>Geofencing</a:t>
            </a:r>
            <a:endParaRPr lang="en-GB" sz="4000" dirty="0">
              <a:ln w="0"/>
              <a:solidFill>
                <a:srgbClr val="2D3847"/>
              </a:solidFill>
              <a:cs typeface="Segoe UI Light" panose="020B0502040204020203" pitchFamily="34" charset="0"/>
            </a:endParaRPr>
          </a:p>
          <a:p>
            <a:pPr defTabSz="974476">
              <a:buClr>
                <a:prstClr val="white"/>
              </a:buClr>
              <a:defRPr/>
            </a:pPr>
            <a:endParaRPr lang="pl-PL" sz="4000" dirty="0">
              <a:ln w="0"/>
              <a:solidFill>
                <a:srgbClr val="2D3847"/>
              </a:solidFill>
              <a:cs typeface="Segoe UI Light" panose="020B0502040204020203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386384" y="416534"/>
            <a:ext cx="17709842" cy="1690032"/>
          </a:xfrm>
        </p:spPr>
        <p:txBody>
          <a:bodyPr anchor="t" anchorCtr="0">
            <a:no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IB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EACON Indoor </a:t>
            </a:r>
            <a:r>
              <a:rPr lang="en-GB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Ortung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319972-A71F-4834-8912-4163346D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67" y="1978904"/>
            <a:ext cx="10144712" cy="6912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B7EFC0-8AC8-484F-AC55-7B72A2C8E893}"/>
              </a:ext>
            </a:extLst>
          </p:cNvPr>
          <p:cNvGrpSpPr/>
          <p:nvPr/>
        </p:nvGrpSpPr>
        <p:grpSpPr>
          <a:xfrm>
            <a:off x="12835656" y="2050912"/>
            <a:ext cx="5764809" cy="4392488"/>
            <a:chOff x="10355622" y="4911130"/>
            <a:chExt cx="7546236" cy="5749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7A47C-26C7-4461-ACC9-EF51EE0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622" y="4911130"/>
              <a:ext cx="7546236" cy="57498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710" y="5232418"/>
              <a:ext cx="5976664" cy="39057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59CC9E-A745-4508-879C-68BB1789706D}"/>
              </a:ext>
            </a:extLst>
          </p:cNvPr>
          <p:cNvSpPr txBox="1"/>
          <p:nvPr/>
        </p:nvSpPr>
        <p:spPr>
          <a:xfrm>
            <a:off x="6378195" y="9914616"/>
            <a:ext cx="1260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</a:rPr>
              <a:t>TRBOnet Enterprise | PLUS</a:t>
            </a:r>
          </a:p>
        </p:txBody>
      </p:sp>
    </p:spTree>
    <p:extLst>
      <p:ext uri="{BB962C8B-B14F-4D97-AF65-F5344CB8AC3E}">
        <p14:creationId xmlns:p14="http://schemas.microsoft.com/office/powerpoint/2010/main" val="1038164295"/>
      </p:ext>
    </p:extLst>
  </p:cSld>
  <p:clrMapOvr>
    <a:masterClrMapping/>
  </p:clrMapOvr>
</p:sld>
</file>

<file path=ppt/theme/theme1.xml><?xml version="1.0" encoding="utf-8"?>
<a:theme xmlns:a="http://schemas.openxmlformats.org/drawingml/2006/main" name="trbonet">
  <a:themeElements>
    <a:clrScheme name="Custom 2">
      <a:dk1>
        <a:srgbClr val="2D3847"/>
      </a:dk1>
      <a:lt1>
        <a:sysClr val="window" lastClr="FFFFFF"/>
      </a:lt1>
      <a:dk2>
        <a:srgbClr val="272727"/>
      </a:dk2>
      <a:lt2>
        <a:srgbClr val="D5ECFF"/>
      </a:lt2>
      <a:accent1>
        <a:srgbClr val="0169B7"/>
      </a:accent1>
      <a:accent2>
        <a:srgbClr val="88247A"/>
      </a:accent2>
      <a:accent3>
        <a:srgbClr val="1FBFA4"/>
      </a:accent3>
      <a:accent4>
        <a:srgbClr val="192287"/>
      </a:accent4>
      <a:accent5>
        <a:srgbClr val="2494EA"/>
      </a:accent5>
      <a:accent6>
        <a:srgbClr val="92D050"/>
      </a:accent6>
      <a:hlink>
        <a:srgbClr val="0178D5"/>
      </a:hlink>
      <a:folHlink>
        <a:srgbClr val="D000D5"/>
      </a:folHlink>
    </a:clrScheme>
    <a:fontScheme name="TRBOne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bonet">
  <a:themeElements>
    <a:clrScheme name="Custom 2">
      <a:dk1>
        <a:srgbClr val="2D3847"/>
      </a:dk1>
      <a:lt1>
        <a:sysClr val="window" lastClr="FFFFFF"/>
      </a:lt1>
      <a:dk2>
        <a:srgbClr val="272727"/>
      </a:dk2>
      <a:lt2>
        <a:srgbClr val="D5ECFF"/>
      </a:lt2>
      <a:accent1>
        <a:srgbClr val="0169B7"/>
      </a:accent1>
      <a:accent2>
        <a:srgbClr val="88247A"/>
      </a:accent2>
      <a:accent3>
        <a:srgbClr val="1FBFA4"/>
      </a:accent3>
      <a:accent4>
        <a:srgbClr val="192287"/>
      </a:accent4>
      <a:accent5>
        <a:srgbClr val="2494EA"/>
      </a:accent5>
      <a:accent6>
        <a:srgbClr val="92D050"/>
      </a:accent6>
      <a:hlink>
        <a:srgbClr val="0178D5"/>
      </a:hlink>
      <a:folHlink>
        <a:srgbClr val="D000D5"/>
      </a:folHlink>
    </a:clrScheme>
    <a:fontScheme name="TRBOne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bonet">
  <a:themeElements>
    <a:clrScheme name="Custom 2">
      <a:dk1>
        <a:srgbClr val="2D3847"/>
      </a:dk1>
      <a:lt1>
        <a:sysClr val="window" lastClr="FFFFFF"/>
      </a:lt1>
      <a:dk2>
        <a:srgbClr val="272727"/>
      </a:dk2>
      <a:lt2>
        <a:srgbClr val="D5ECFF"/>
      </a:lt2>
      <a:accent1>
        <a:srgbClr val="0169B7"/>
      </a:accent1>
      <a:accent2>
        <a:srgbClr val="88247A"/>
      </a:accent2>
      <a:accent3>
        <a:srgbClr val="1FBFA4"/>
      </a:accent3>
      <a:accent4>
        <a:srgbClr val="192287"/>
      </a:accent4>
      <a:accent5>
        <a:srgbClr val="2494EA"/>
      </a:accent5>
      <a:accent6>
        <a:srgbClr val="92D050"/>
      </a:accent6>
      <a:hlink>
        <a:srgbClr val="0178D5"/>
      </a:hlink>
      <a:folHlink>
        <a:srgbClr val="D000D5"/>
      </a:folHlink>
    </a:clrScheme>
    <a:fontScheme name="TRBOne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624</Words>
  <Application>Microsoft Office PowerPoint</Application>
  <PresentationFormat>Custom</PresentationFormat>
  <Paragraphs>215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Segoe UI</vt:lpstr>
      <vt:lpstr>Segoe UI Light</vt:lpstr>
      <vt:lpstr>Wingdings</vt:lpstr>
      <vt:lpstr>trbonet</vt:lpstr>
      <vt:lpstr>1_trbonet</vt:lpstr>
      <vt:lpstr>2_trbonet</vt:lpstr>
      <vt:lpstr>TRBONET  Lösungen</vt:lpstr>
      <vt:lpstr>PowerPoint Presentation</vt:lpstr>
      <vt:lpstr>TRBONET ENTERPRISE | PLUS</vt:lpstr>
      <vt:lpstr>Unterstützte Systeme</vt:lpstr>
      <vt:lpstr>PowerPoint Presentation</vt:lpstr>
      <vt:lpstr>VOLL-DUPLEX RUFE [6.0]</vt:lpstr>
      <vt:lpstr>PowerPoint Presentation</vt:lpstr>
      <vt:lpstr>PowerPoint Presentation</vt:lpstr>
      <vt:lpstr>IBEACON Indoor Ortung</vt:lpstr>
      <vt:lpstr>PowerPoint Presentation</vt:lpstr>
      <vt:lpstr>PowerPoint Presentation</vt:lpstr>
      <vt:lpstr>TRBONET ENTERPRISE</vt:lpstr>
      <vt:lpstr>DIMETRA EXPRESS: BASIS Eigenschaften</vt:lpstr>
      <vt:lpstr>DIMETRA EXPRESS: Erweiterte Eigenschaften</vt:lpstr>
      <vt:lpstr>TETRA CONTROL STATIONS</vt:lpstr>
      <vt:lpstr>TRBONET PLUS</vt:lpstr>
      <vt:lpstr>SYSTEM DESIGN</vt:lpstr>
      <vt:lpstr>PowerPoint Presentation</vt:lpstr>
      <vt:lpstr>PowerPoint Presentation</vt:lpstr>
      <vt:lpstr>PowerPoint Presentation</vt:lpstr>
      <vt:lpstr>Vielen Dank  für Ihre Aufmerksamkeit!  Norbert Pahlow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TRBOnet Solutions</dc:title>
  <dc:creator>Eugene Balyabin</dc:creator>
  <cp:lastModifiedBy>Norbert Pahlow</cp:lastModifiedBy>
  <cp:revision>975</cp:revision>
  <dcterms:created xsi:type="dcterms:W3CDTF">2017-04-17T10:08:39Z</dcterms:created>
  <dcterms:modified xsi:type="dcterms:W3CDTF">2024-10-21T10:16:16Z</dcterms:modified>
</cp:coreProperties>
</file>