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6" r:id="rId2"/>
    <p:sldId id="444" r:id="rId3"/>
    <p:sldId id="459" r:id="rId4"/>
    <p:sldId id="458" r:id="rId5"/>
    <p:sldId id="460" r:id="rId6"/>
    <p:sldId id="461" r:id="rId7"/>
    <p:sldId id="408" r:id="rId8"/>
    <p:sldId id="449" r:id="rId9"/>
    <p:sldId id="447" r:id="rId10"/>
    <p:sldId id="450" r:id="rId11"/>
    <p:sldId id="789" r:id="rId12"/>
    <p:sldId id="438" r:id="rId13"/>
    <p:sldId id="412" r:id="rId14"/>
    <p:sldId id="462" r:id="rId15"/>
    <p:sldId id="441" r:id="rId16"/>
    <p:sldId id="413" r:id="rId17"/>
    <p:sldId id="463" r:id="rId18"/>
    <p:sldId id="335" r:id="rId19"/>
    <p:sldId id="464" r:id="rId20"/>
    <p:sldId id="437" r:id="rId21"/>
    <p:sldId id="754" r:id="rId22"/>
    <p:sldId id="756" r:id="rId23"/>
    <p:sldId id="758" r:id="rId24"/>
    <p:sldId id="759" r:id="rId25"/>
    <p:sldId id="781" r:id="rId26"/>
    <p:sldId id="771" r:id="rId27"/>
    <p:sldId id="778" r:id="rId28"/>
    <p:sldId id="435" r:id="rId29"/>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a:srgbClr val="00965E"/>
    <a:srgbClr val="002855"/>
    <a:srgbClr val="333F48"/>
    <a:srgbClr val="CFCFCF"/>
    <a:srgbClr val="404040"/>
    <a:srgbClr val="9F9F9F"/>
    <a:srgbClr val="707070"/>
    <a:srgbClr val="43B0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36" autoAdjust="0"/>
    <p:restoredTop sz="95735"/>
  </p:normalViewPr>
  <p:slideViewPr>
    <p:cSldViewPr snapToGrid="0">
      <p:cViewPr varScale="1">
        <p:scale>
          <a:sx n="119" d="100"/>
          <a:sy n="119" d="100"/>
        </p:scale>
        <p:origin x="416" y="184"/>
      </p:cViewPr>
      <p:guideLst>
        <p:guide orient="horz" pos="2160"/>
        <p:guide pos="3840"/>
      </p:guideLst>
    </p:cSldViewPr>
  </p:slideViewPr>
  <p:outlineViewPr>
    <p:cViewPr>
      <p:scale>
        <a:sx n="33" d="100"/>
        <a:sy n="33" d="100"/>
      </p:scale>
      <p:origin x="0" y="-22064"/>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5BE474-5844-4C87-9721-5392259DC2F3}" type="datetimeFigureOut">
              <a:rPr lang="da-DK" smtClean="0"/>
              <a:t>23.10.2024</a:t>
            </a:fld>
            <a:endParaRPr lang="da-DK"/>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B855910-694C-481E-A709-80A2B6C7523C}" type="slidenum">
              <a:rPr lang="da-DK" smtClean="0"/>
              <a:t>‹Nr.›</a:t>
            </a:fld>
            <a:endParaRPr lang="da-DK"/>
          </a:p>
        </p:txBody>
      </p:sp>
    </p:spTree>
    <p:extLst>
      <p:ext uri="{BB962C8B-B14F-4D97-AF65-F5344CB8AC3E}">
        <p14:creationId xmlns:p14="http://schemas.microsoft.com/office/powerpoint/2010/main" val="3781040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B90A17-396B-DB4A-80AB-A0C6835A6034}" type="datetimeFigureOut">
              <a:rPr lang="de-DE" smtClean="0"/>
              <a:t>23.10.24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96E7AF-168F-FB43-8D20-454AA6A2D197}" type="slidenum">
              <a:rPr lang="de-DE" smtClean="0"/>
              <a:t>‹Nr.›</a:t>
            </a:fld>
            <a:endParaRPr lang="de-DE"/>
          </a:p>
        </p:txBody>
      </p:sp>
    </p:spTree>
    <p:extLst>
      <p:ext uri="{BB962C8B-B14F-4D97-AF65-F5344CB8AC3E}">
        <p14:creationId xmlns:p14="http://schemas.microsoft.com/office/powerpoint/2010/main" val="30019801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1. Passive intermodulation effects occur as the result of a non-linearity being experienced by two or more signals.</a:t>
            </a:r>
          </a:p>
          <a:p>
            <a:r>
              <a:rPr lang="en-US" dirty="0"/>
              <a:t>2. PIM is a form of intermodulation distortion that occurs in passive components normally thought of as linear, such as cables, jumpers, connectors, filters and antennas. </a:t>
            </a:r>
          </a:p>
          <a:p>
            <a:r>
              <a:rPr lang="en-US" dirty="0"/>
              <a:t>3. The additional frequencies disturb the communication, when they fall within the uplink or receive band of a </a:t>
            </a:r>
            <a:r>
              <a:rPr lang="en-US" dirty="0" err="1"/>
              <a:t>basestation</a:t>
            </a:r>
            <a:r>
              <a:rPr lang="en-US" dirty="0"/>
              <a:t>.</a:t>
            </a:r>
          </a:p>
          <a:p>
            <a:r>
              <a:rPr lang="en-US" dirty="0"/>
              <a:t>4. </a:t>
            </a:r>
            <a:r>
              <a:rPr lang="en-US" dirty="0" err="1"/>
              <a:t>Intermodulated</a:t>
            </a:r>
            <a:r>
              <a:rPr lang="en-US" dirty="0"/>
              <a:t> signals are generated late in the signal path, they cannot be filtered out and may cause more harm than the stronger, but filtered, IM products from active components.</a:t>
            </a:r>
          </a:p>
          <a:p>
            <a:endParaRPr lang="en-US" dirty="0"/>
          </a:p>
          <a:p>
            <a:r>
              <a:rPr lang="en-US" dirty="0"/>
              <a:t>PIM is an unwanted signal created by the mixing of two or more RF signals, caused by nonlinearity of the passive components in the RF path such as antennas, filters, cables or connectors</a:t>
            </a:r>
          </a:p>
          <a:p>
            <a:r>
              <a:rPr lang="en-US" dirty="0"/>
              <a:t>. </a:t>
            </a:r>
          </a:p>
          <a:p>
            <a:r>
              <a:rPr lang="en-US" dirty="0"/>
              <a:t>PIM product is the result of high power tones mixing induced by ferromagnetic materials, junctions of dissimilar metals, metal-oxide junctions, contaminated junctions and loose RF connectors.</a:t>
            </a:r>
          </a:p>
          <a:p>
            <a:endParaRPr lang="en-US" dirty="0"/>
          </a:p>
        </p:txBody>
      </p:sp>
      <p:sp>
        <p:nvSpPr>
          <p:cNvPr id="4" name="Slide Number Placeholder 3"/>
          <p:cNvSpPr>
            <a:spLocks noGrp="1"/>
          </p:cNvSpPr>
          <p:nvPr>
            <p:ph type="sldNum" sz="quarter" idx="5"/>
          </p:nvPr>
        </p:nvSpPr>
        <p:spPr/>
        <p:txBody>
          <a:bodyPr/>
          <a:lstStyle/>
          <a:p>
            <a:pPr>
              <a:defRPr/>
            </a:pPr>
            <a:fld id="{ED055D0B-1F21-4A11-BA2F-90D87A07B8DB}" type="slidenum">
              <a:rPr lang="da-DK" smtClean="0"/>
              <a:pPr>
                <a:defRPr/>
              </a:pPr>
              <a:t>21</a:t>
            </a:fld>
            <a:endParaRPr lang="da-DK"/>
          </a:p>
        </p:txBody>
      </p:sp>
    </p:spTree>
    <p:extLst>
      <p:ext uri="{BB962C8B-B14F-4D97-AF65-F5344CB8AC3E}">
        <p14:creationId xmlns:p14="http://schemas.microsoft.com/office/powerpoint/2010/main" val="2615076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1. Passive intermodulation effects occur as the result of a non-linearity being experienced by two or more signals.</a:t>
            </a:r>
          </a:p>
          <a:p>
            <a:r>
              <a:rPr lang="en-US" dirty="0"/>
              <a:t>2. PIM is a form of intermodulation distortion that occurs in passive components normally thought of as linear, such as cables, jumpers, connectors, filters and antennas. </a:t>
            </a:r>
          </a:p>
          <a:p>
            <a:r>
              <a:rPr lang="en-US" dirty="0"/>
              <a:t>3. The additional frequencies disturb the communication, when they fall within the uplink or receive band of a </a:t>
            </a:r>
            <a:r>
              <a:rPr lang="en-US" dirty="0" err="1"/>
              <a:t>basestation</a:t>
            </a:r>
            <a:r>
              <a:rPr lang="en-US" dirty="0"/>
              <a:t>.</a:t>
            </a:r>
          </a:p>
          <a:p>
            <a:r>
              <a:rPr lang="en-US" dirty="0"/>
              <a:t>4. </a:t>
            </a:r>
            <a:r>
              <a:rPr lang="en-US" dirty="0" err="1"/>
              <a:t>Intermodulated</a:t>
            </a:r>
            <a:r>
              <a:rPr lang="en-US" dirty="0"/>
              <a:t> signals are generated late in the signal path, they cannot be filtered out and may cause more harm than the stronger, but filtered, IM products from active components.</a:t>
            </a:r>
          </a:p>
          <a:p>
            <a:endParaRPr lang="en-US" dirty="0"/>
          </a:p>
          <a:p>
            <a:r>
              <a:rPr lang="en-US" dirty="0"/>
              <a:t>PIM is an unwanted signal created by the mixing of two or more RF signals, caused by nonlinearity of the passive components in the RF path such as antennas, filters, cables or connectors</a:t>
            </a:r>
          </a:p>
          <a:p>
            <a:r>
              <a:rPr lang="en-US" dirty="0"/>
              <a:t>. </a:t>
            </a:r>
          </a:p>
          <a:p>
            <a:r>
              <a:rPr lang="en-US" dirty="0"/>
              <a:t>PIM product is the result of high power tones mixing induced by ferromagnetic materials, junctions of dissimilar metals, metal-oxide junctions, contaminated junctions and loose RF connectors.</a:t>
            </a:r>
          </a:p>
          <a:p>
            <a:endParaRPr lang="en-US" dirty="0"/>
          </a:p>
        </p:txBody>
      </p:sp>
      <p:sp>
        <p:nvSpPr>
          <p:cNvPr id="4" name="Slide Number Placeholder 3"/>
          <p:cNvSpPr>
            <a:spLocks noGrp="1"/>
          </p:cNvSpPr>
          <p:nvPr>
            <p:ph type="sldNum" sz="quarter" idx="5"/>
          </p:nvPr>
        </p:nvSpPr>
        <p:spPr/>
        <p:txBody>
          <a:bodyPr/>
          <a:lstStyle/>
          <a:p>
            <a:pPr>
              <a:defRPr/>
            </a:pPr>
            <a:fld id="{ED055D0B-1F21-4A11-BA2F-90D87A07B8DB}" type="slidenum">
              <a:rPr lang="da-DK" smtClean="0"/>
              <a:pPr>
                <a:defRPr/>
              </a:pPr>
              <a:t>22</a:t>
            </a:fld>
            <a:endParaRPr lang="da-DK"/>
          </a:p>
        </p:txBody>
      </p:sp>
    </p:spTree>
    <p:extLst>
      <p:ext uri="{BB962C8B-B14F-4D97-AF65-F5344CB8AC3E}">
        <p14:creationId xmlns:p14="http://schemas.microsoft.com/office/powerpoint/2010/main" val="3841533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dirty="0"/>
              <a:t>Here you see how</a:t>
            </a:r>
            <a:r>
              <a:rPr lang="da-DK" baseline="0" dirty="0"/>
              <a:t> the IM products are calculated up to the 7’th order</a:t>
            </a:r>
          </a:p>
          <a:p>
            <a:r>
              <a:rPr lang="da-DK" baseline="0" dirty="0"/>
              <a:t>As you see it IM products can be predicted and n most cases taken into account when you are doing your radio planning.</a:t>
            </a:r>
            <a:endParaRPr lang="da-DK" dirty="0"/>
          </a:p>
        </p:txBody>
      </p:sp>
      <p:sp>
        <p:nvSpPr>
          <p:cNvPr id="4" name="Slide Number Placeholder 3"/>
          <p:cNvSpPr>
            <a:spLocks noGrp="1"/>
          </p:cNvSpPr>
          <p:nvPr>
            <p:ph type="sldNum" sz="quarter" idx="5"/>
          </p:nvPr>
        </p:nvSpPr>
        <p:spPr/>
        <p:txBody>
          <a:bodyPr/>
          <a:lstStyle/>
          <a:p>
            <a:pPr>
              <a:defRPr/>
            </a:pPr>
            <a:fld id="{ED055D0B-1F21-4A11-BA2F-90D87A07B8DB}" type="slidenum">
              <a:rPr lang="da-DK" smtClean="0"/>
              <a:pPr>
                <a:defRPr/>
              </a:pPr>
              <a:t>23</a:t>
            </a:fld>
            <a:endParaRPr lang="da-DK"/>
          </a:p>
        </p:txBody>
      </p:sp>
    </p:spTree>
    <p:extLst>
      <p:ext uri="{BB962C8B-B14F-4D97-AF65-F5344CB8AC3E}">
        <p14:creationId xmlns:p14="http://schemas.microsoft.com/office/powerpoint/2010/main" val="3388290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It is unlikely that a 3rd order product will fall directly into a designed cellular receive band. It is highly likely that energy from other external transmissions will mix within the nonlinear transmission line causing many smaller PIM levels to mix over and over, resulting in a wideband raised noise floor that usually spans all operators licensed spectrum. Once this raised noise floor crosses into the Rx band, it then has an open door (and sometimes gain via a LNA) into the BTS.</a:t>
            </a:r>
          </a:p>
          <a:p>
            <a:endParaRPr lang="en-US" dirty="0"/>
          </a:p>
          <a:p>
            <a:r>
              <a:rPr lang="en-US" dirty="0"/>
              <a:t>When PIM products fall within the receive band of a cell site radio, they make the receiver less sensitive to weak signals that limits receive coverage. This increases the bit-error-rate (BER)and creates more dropped calls. If the connection is for data, interference from PIM creates more error protection bits and resends, which causes a lower overall data rate. In some cases, PIM can even cause receiver blocking, shutting down the sector.</a:t>
            </a:r>
            <a:endParaRPr lang="da-DK" dirty="0"/>
          </a:p>
          <a:p>
            <a:endParaRPr lang="da-DK" dirty="0"/>
          </a:p>
        </p:txBody>
      </p:sp>
      <p:sp>
        <p:nvSpPr>
          <p:cNvPr id="4" name="Slide Number Placeholder 3"/>
          <p:cNvSpPr>
            <a:spLocks noGrp="1"/>
          </p:cNvSpPr>
          <p:nvPr>
            <p:ph type="sldNum" sz="quarter" idx="5"/>
          </p:nvPr>
        </p:nvSpPr>
        <p:spPr/>
        <p:txBody>
          <a:bodyPr/>
          <a:lstStyle/>
          <a:p>
            <a:pPr>
              <a:defRPr/>
            </a:pPr>
            <a:fld id="{ED055D0B-1F21-4A11-BA2F-90D87A07B8DB}" type="slidenum">
              <a:rPr lang="da-DK" smtClean="0"/>
              <a:pPr>
                <a:defRPr/>
              </a:pPr>
              <a:t>24</a:t>
            </a:fld>
            <a:endParaRPr lang="da-DK"/>
          </a:p>
        </p:txBody>
      </p:sp>
    </p:spTree>
    <p:extLst>
      <p:ext uri="{BB962C8B-B14F-4D97-AF65-F5344CB8AC3E}">
        <p14:creationId xmlns:p14="http://schemas.microsoft.com/office/powerpoint/2010/main" val="1684196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a-DK" dirty="0"/>
              <a:t>In digital radio</a:t>
            </a:r>
            <a:r>
              <a:rPr lang="da-DK" baseline="0" dirty="0"/>
              <a:t> systems a common consequence of PIM is a increase in bit error rate that will degrade the throughput of the radio link and cause voice and data information to become unuseable</a:t>
            </a:r>
          </a:p>
          <a:p>
            <a:endParaRPr lang="da-DK" baseline="0" dirty="0"/>
          </a:p>
          <a:p>
            <a:r>
              <a:rPr lang="da-DK" baseline="0" dirty="0"/>
              <a:t>The receiver is looking for the true signal see the spurious as real</a:t>
            </a:r>
            <a:endParaRPr lang="da-DK" dirty="0"/>
          </a:p>
          <a:p>
            <a:endParaRPr lang="da-DK" dirty="0"/>
          </a:p>
          <a:p>
            <a:endParaRPr lang="da-DK" dirty="0"/>
          </a:p>
        </p:txBody>
      </p:sp>
      <p:sp>
        <p:nvSpPr>
          <p:cNvPr id="4" name="Slide Number Placeholder 3"/>
          <p:cNvSpPr>
            <a:spLocks noGrp="1"/>
          </p:cNvSpPr>
          <p:nvPr>
            <p:ph type="sldNum" sz="quarter" idx="5"/>
          </p:nvPr>
        </p:nvSpPr>
        <p:spPr/>
        <p:txBody>
          <a:bodyPr/>
          <a:lstStyle/>
          <a:p>
            <a:pPr>
              <a:defRPr/>
            </a:pPr>
            <a:fld id="{ED055D0B-1F21-4A11-BA2F-90D87A07B8DB}" type="slidenum">
              <a:rPr lang="da-DK" smtClean="0"/>
              <a:pPr>
                <a:defRPr/>
              </a:pPr>
              <a:t>25</a:t>
            </a:fld>
            <a:endParaRPr lang="da-DK"/>
          </a:p>
        </p:txBody>
      </p:sp>
    </p:spTree>
    <p:extLst>
      <p:ext uri="{BB962C8B-B14F-4D97-AF65-F5344CB8AC3E}">
        <p14:creationId xmlns:p14="http://schemas.microsoft.com/office/powerpoint/2010/main" val="3770178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a-DK" dirty="0"/>
          </a:p>
        </p:txBody>
      </p:sp>
      <p:sp>
        <p:nvSpPr>
          <p:cNvPr id="4" name="Slide Number Placeholder 3"/>
          <p:cNvSpPr>
            <a:spLocks noGrp="1"/>
          </p:cNvSpPr>
          <p:nvPr>
            <p:ph type="sldNum" sz="quarter" idx="5"/>
          </p:nvPr>
        </p:nvSpPr>
        <p:spPr/>
        <p:txBody>
          <a:bodyPr/>
          <a:lstStyle/>
          <a:p>
            <a:pPr>
              <a:defRPr/>
            </a:pPr>
            <a:fld id="{ED055D0B-1F21-4A11-BA2F-90D87A07B8DB}" type="slidenum">
              <a:rPr lang="da-DK" smtClean="0"/>
              <a:pPr>
                <a:defRPr/>
              </a:pPr>
              <a:t>26</a:t>
            </a:fld>
            <a:endParaRPr lang="da-DK"/>
          </a:p>
        </p:txBody>
      </p:sp>
    </p:spTree>
    <p:extLst>
      <p:ext uri="{BB962C8B-B14F-4D97-AF65-F5344CB8AC3E}">
        <p14:creationId xmlns:p14="http://schemas.microsoft.com/office/powerpoint/2010/main" val="758479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a-DK" dirty="0"/>
          </a:p>
        </p:txBody>
      </p:sp>
      <p:sp>
        <p:nvSpPr>
          <p:cNvPr id="4" name="Slide Number Placeholder 3"/>
          <p:cNvSpPr>
            <a:spLocks noGrp="1"/>
          </p:cNvSpPr>
          <p:nvPr>
            <p:ph type="sldNum" sz="quarter" idx="5"/>
          </p:nvPr>
        </p:nvSpPr>
        <p:spPr/>
        <p:txBody>
          <a:bodyPr/>
          <a:lstStyle/>
          <a:p>
            <a:pPr>
              <a:defRPr/>
            </a:pPr>
            <a:fld id="{ED055D0B-1F21-4A11-BA2F-90D87A07B8DB}" type="slidenum">
              <a:rPr lang="da-DK" smtClean="0"/>
              <a:pPr>
                <a:defRPr/>
              </a:pPr>
              <a:t>27</a:t>
            </a:fld>
            <a:endParaRPr lang="da-DK"/>
          </a:p>
        </p:txBody>
      </p:sp>
    </p:spTree>
    <p:extLst>
      <p:ext uri="{BB962C8B-B14F-4D97-AF65-F5344CB8AC3E}">
        <p14:creationId xmlns:p14="http://schemas.microsoft.com/office/powerpoint/2010/main" val="30522088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1.xml"/><Relationship Id="rId1" Type="http://schemas.openxmlformats.org/officeDocument/2006/relationships/themeOverride" Target="../theme/themeOverride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 Company pres">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21763" y="-19719"/>
            <a:ext cx="10565651" cy="5091992"/>
          </a:xfrm>
          <a:prstGeom prst="rect">
            <a:avLst/>
          </a:prstGeom>
        </p:spPr>
      </p:pic>
      <p:sp>
        <p:nvSpPr>
          <p:cNvPr id="10" name="Freeform 9"/>
          <p:cNvSpPr/>
          <p:nvPr userDrawn="1"/>
        </p:nvSpPr>
        <p:spPr>
          <a:xfrm>
            <a:off x="0" y="-14077"/>
            <a:ext cx="6048375" cy="5086350"/>
          </a:xfrm>
          <a:custGeom>
            <a:avLst/>
            <a:gdLst>
              <a:gd name="connsiteX0" fmla="*/ 0 w 6048375"/>
              <a:gd name="connsiteY0" fmla="*/ 0 h 4905375"/>
              <a:gd name="connsiteX1" fmla="*/ 1819275 w 6048375"/>
              <a:gd name="connsiteY1" fmla="*/ 0 h 4905375"/>
              <a:gd name="connsiteX2" fmla="*/ 6048375 w 6048375"/>
              <a:gd name="connsiteY2" fmla="*/ 4905375 h 4905375"/>
              <a:gd name="connsiteX3" fmla="*/ 0 w 6048375"/>
              <a:gd name="connsiteY3" fmla="*/ 4905375 h 4905375"/>
              <a:gd name="connsiteX4" fmla="*/ 0 w 6048375"/>
              <a:gd name="connsiteY4" fmla="*/ 0 h 4905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75" h="4905375">
                <a:moveTo>
                  <a:pt x="0" y="0"/>
                </a:moveTo>
                <a:lnTo>
                  <a:pt x="1819275" y="0"/>
                </a:lnTo>
                <a:lnTo>
                  <a:pt x="6048375" y="4905375"/>
                </a:lnTo>
                <a:lnTo>
                  <a:pt x="0" y="4905375"/>
                </a:lnTo>
                <a:lnTo>
                  <a:pt x="0" y="0"/>
                </a:lnTo>
                <a:close/>
              </a:path>
            </a:pathLst>
          </a:cu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191625" y="5735755"/>
            <a:ext cx="2387180" cy="630120"/>
          </a:xfrm>
          <a:prstGeom prst="rect">
            <a:avLst/>
          </a:prstGeom>
        </p:spPr>
      </p:pic>
      <p:sp>
        <p:nvSpPr>
          <p:cNvPr id="2" name="Title 1"/>
          <p:cNvSpPr>
            <a:spLocks noGrp="1"/>
          </p:cNvSpPr>
          <p:nvPr>
            <p:ph type="ctrTitle" hasCustomPrompt="1"/>
          </p:nvPr>
        </p:nvSpPr>
        <p:spPr>
          <a:xfrm>
            <a:off x="411912" y="3786962"/>
            <a:ext cx="4026738" cy="1289863"/>
          </a:xfrm>
        </p:spPr>
        <p:txBody>
          <a:bodyPr anchor="t" anchorCtr="0">
            <a:normAutofit/>
          </a:bodyPr>
          <a:lstStyle>
            <a:lvl1pPr algn="l">
              <a:defRPr sz="3200" b="1" baseline="0">
                <a:solidFill>
                  <a:schemeClr val="bg1"/>
                </a:solidFill>
                <a:latin typeface="Arial" panose="020B0604020202020204" pitchFamily="34" charset="0"/>
                <a:cs typeface="Arial" panose="020B0604020202020204" pitchFamily="34" charset="0"/>
              </a:defRPr>
            </a:lvl1pPr>
          </a:lstStyle>
          <a:p>
            <a:r>
              <a:rPr lang="en-US" dirty="0"/>
              <a:t>Statement concept text here</a:t>
            </a:r>
            <a:endParaRPr lang="da-DK" dirty="0"/>
          </a:p>
        </p:txBody>
      </p:sp>
      <p:sp>
        <p:nvSpPr>
          <p:cNvPr id="3" name="Subtitle 2"/>
          <p:cNvSpPr>
            <a:spLocks noGrp="1"/>
          </p:cNvSpPr>
          <p:nvPr>
            <p:ph type="subTitle" idx="1" hasCustomPrompt="1"/>
          </p:nvPr>
        </p:nvSpPr>
        <p:spPr>
          <a:xfrm>
            <a:off x="411912" y="3026550"/>
            <a:ext cx="3140913" cy="754837"/>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Statement concept text here</a:t>
            </a:r>
            <a:endParaRPr lang="da-DK" dirty="0"/>
          </a:p>
        </p:txBody>
      </p:sp>
      <p:sp>
        <p:nvSpPr>
          <p:cNvPr id="7" name="Text Placeholder 6"/>
          <p:cNvSpPr>
            <a:spLocks noGrp="1"/>
          </p:cNvSpPr>
          <p:nvPr>
            <p:ph type="body" sz="quarter" idx="10" hasCustomPrompt="1"/>
          </p:nvPr>
        </p:nvSpPr>
        <p:spPr>
          <a:xfrm>
            <a:off x="411163" y="5537971"/>
            <a:ext cx="7292226" cy="440127"/>
          </a:xfrm>
        </p:spPr>
        <p:txBody>
          <a:bodyPr>
            <a:normAutofit/>
          </a:bodyPr>
          <a:lstStyle>
            <a:lvl1pPr marL="0" indent="0">
              <a:buNone/>
              <a:defRPr sz="2400" b="1">
                <a:latin typeface="Arial" panose="020B0604020202020204" pitchFamily="34" charset="0"/>
                <a:cs typeface="Arial" panose="020B0604020202020204" pitchFamily="34" charset="0"/>
              </a:defRPr>
            </a:lvl1pPr>
          </a:lstStyle>
          <a:p>
            <a:pPr lvl="0"/>
            <a:r>
              <a:rPr lang="en-US" dirty="0"/>
              <a:t>Type presentation title</a:t>
            </a:r>
            <a:endParaRPr lang="da-DK" dirty="0"/>
          </a:p>
        </p:txBody>
      </p:sp>
      <p:sp>
        <p:nvSpPr>
          <p:cNvPr id="15" name="Text Placeholder 14"/>
          <p:cNvSpPr>
            <a:spLocks noGrp="1"/>
          </p:cNvSpPr>
          <p:nvPr>
            <p:ph type="body" sz="quarter" idx="11" hasCustomPrompt="1"/>
          </p:nvPr>
        </p:nvSpPr>
        <p:spPr>
          <a:xfrm>
            <a:off x="411163" y="5978098"/>
            <a:ext cx="7353300" cy="293694"/>
          </a:xfrm>
        </p:spPr>
        <p:txBody>
          <a:bodyPr>
            <a:noAutofit/>
          </a:bodyPr>
          <a:lstStyle>
            <a:lvl1pPr marL="0" indent="0">
              <a:buNone/>
              <a:defRPr sz="1600">
                <a:latin typeface="Arial" panose="020B0604020202020204" pitchFamily="34" charset="0"/>
                <a:cs typeface="Arial" panose="020B0604020202020204" pitchFamily="34" charset="0"/>
              </a:defRPr>
            </a:lvl1pPr>
          </a:lstStyle>
          <a:p>
            <a:pPr lvl="0"/>
            <a:r>
              <a:rPr lang="en-US" dirty="0"/>
              <a:t>Type optional subtitle </a:t>
            </a:r>
            <a:endParaRPr lang="da-DK" dirty="0"/>
          </a:p>
        </p:txBody>
      </p:sp>
    </p:spTree>
    <p:extLst>
      <p:ext uri="{BB962C8B-B14F-4D97-AF65-F5344CB8AC3E}">
        <p14:creationId xmlns:p14="http://schemas.microsoft.com/office/powerpoint/2010/main" val="3719122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4000" y="365126"/>
            <a:ext cx="8783850" cy="554075"/>
          </a:xfrm>
        </p:spPr>
        <p:txBody>
          <a:bodyPr wrap="square" lIns="36000" tIns="0" bIns="0" anchor="t" anchorCtr="0">
            <a:normAutofit/>
          </a:bodyPr>
          <a:lstStyle>
            <a:lvl1pPr>
              <a:defRPr sz="3600" b="1">
                <a:latin typeface="Arial" panose="020B0604020202020204" pitchFamily="34" charset="0"/>
                <a:cs typeface="Arial" panose="020B0604020202020204" pitchFamily="34" charset="0"/>
              </a:defRPr>
            </a:lvl1pPr>
          </a:lstStyle>
          <a:p>
            <a:r>
              <a:rPr lang="da-DK" dirty="0"/>
              <a:t>Type </a:t>
            </a:r>
            <a:r>
              <a:rPr lang="da-DK" dirty="0" err="1"/>
              <a:t>your</a:t>
            </a:r>
            <a:r>
              <a:rPr lang="da-DK" dirty="0"/>
              <a:t> </a:t>
            </a:r>
            <a:r>
              <a:rPr lang="da-DK" dirty="0" err="1"/>
              <a:t>headline</a:t>
            </a:r>
            <a:r>
              <a:rPr lang="da-DK" dirty="0"/>
              <a:t> for </a:t>
            </a:r>
            <a:r>
              <a:rPr lang="da-DK" dirty="0" err="1"/>
              <a:t>content</a:t>
            </a:r>
            <a:r>
              <a:rPr lang="da-DK" dirty="0"/>
              <a:t> slide</a:t>
            </a:r>
          </a:p>
        </p:txBody>
      </p:sp>
      <p:sp>
        <p:nvSpPr>
          <p:cNvPr id="3" name="Content Placeholder 2"/>
          <p:cNvSpPr>
            <a:spLocks noGrp="1"/>
          </p:cNvSpPr>
          <p:nvPr>
            <p:ph idx="1"/>
          </p:nvPr>
        </p:nvSpPr>
        <p:spPr>
          <a:xfrm>
            <a:off x="684000" y="1587690"/>
            <a:ext cx="10515600" cy="4351338"/>
          </a:xfrm>
        </p:spPr>
        <p:txBody>
          <a:bodyPr>
            <a:normAutofit/>
          </a:bodyPr>
          <a:lstStyle>
            <a:lvl1pPr marL="228600" indent="-228600">
              <a:lnSpc>
                <a:spcPct val="130000"/>
              </a:lnSpc>
              <a:spcBef>
                <a:spcPts val="0"/>
              </a:spcBef>
              <a:buSzPct val="70000"/>
              <a:buFontTx/>
              <a:buBlip>
                <a:blip r:embed="rId2"/>
              </a:buBlip>
              <a:defRPr sz="2400">
                <a:latin typeface="Arial" panose="020B0604020202020204" pitchFamily="34" charset="0"/>
                <a:cs typeface="Arial" panose="020B0604020202020204" pitchFamily="34" charset="0"/>
              </a:defRPr>
            </a:lvl1pPr>
            <a:lvl2pPr marL="685800" indent="-228600">
              <a:lnSpc>
                <a:spcPct val="140000"/>
              </a:lnSpc>
              <a:buSzPct val="80000"/>
              <a:buFont typeface="Arial" panose="020B0604020202020204" pitchFamily="34" charset="0"/>
              <a:buChar char="─"/>
              <a:defRPr sz="2000">
                <a:latin typeface="Arial" panose="020B0604020202020204" pitchFamily="34" charset="0"/>
                <a:cs typeface="Arial" panose="020B0604020202020204" pitchFamily="34" charset="0"/>
              </a:defRPr>
            </a:lvl2pPr>
            <a:lvl3pPr>
              <a:lnSpc>
                <a:spcPct val="140000"/>
              </a:lnSpc>
              <a:defRPr sz="1800">
                <a:latin typeface="Arial" panose="020B0604020202020204" pitchFamily="34" charset="0"/>
                <a:cs typeface="Arial" panose="020B0604020202020204" pitchFamily="34" charset="0"/>
              </a:defRPr>
            </a:lvl3pPr>
            <a:lvl4pPr>
              <a:lnSpc>
                <a:spcPct val="140000"/>
              </a:lnSpc>
              <a:defRPr sz="1600">
                <a:latin typeface="Arial" panose="020B0604020202020204" pitchFamily="34" charset="0"/>
                <a:cs typeface="Arial" panose="020B0604020202020204" pitchFamily="34" charset="0"/>
              </a:defRPr>
            </a:lvl4pPr>
            <a:lvl5pPr>
              <a:lnSpc>
                <a:spcPct val="140000"/>
              </a:lnSpc>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70213" y="373751"/>
            <a:ext cx="2099092" cy="554076"/>
          </a:xfrm>
          <a:prstGeom prst="rect">
            <a:avLst/>
          </a:prstGeom>
        </p:spPr>
      </p:pic>
      <p:sp>
        <p:nvSpPr>
          <p:cNvPr id="10" name="TextBox 9"/>
          <p:cNvSpPr txBox="1"/>
          <p:nvPr userDrawn="1"/>
        </p:nvSpPr>
        <p:spPr>
          <a:xfrm>
            <a:off x="684000" y="6609565"/>
            <a:ext cx="3133725" cy="215444"/>
          </a:xfrm>
          <a:prstGeom prst="rect">
            <a:avLst/>
          </a:prstGeom>
          <a:noFill/>
        </p:spPr>
        <p:txBody>
          <a:bodyPr wrap="square" rtlCol="0">
            <a:spAutoFit/>
          </a:bodyPr>
          <a:lstStyle/>
          <a:p>
            <a:r>
              <a:rPr lang="en-US" sz="800" dirty="0">
                <a:solidFill>
                  <a:schemeClr val="bg1">
                    <a:lumMod val="65000"/>
                  </a:schemeClr>
                </a:solidFill>
                <a:latin typeface="Arial" panose="020B0604020202020204" pitchFamily="34" charset="0"/>
                <a:cs typeface="Arial" panose="020B0604020202020204" pitchFamily="34" charset="0"/>
              </a:rPr>
              <a:t>Name</a:t>
            </a:r>
            <a:r>
              <a:rPr lang="en-US" sz="800" baseline="0" dirty="0">
                <a:solidFill>
                  <a:schemeClr val="bg1">
                    <a:lumMod val="65000"/>
                  </a:schemeClr>
                </a:solidFill>
                <a:latin typeface="Arial" panose="020B0604020202020204" pitchFamily="34" charset="0"/>
                <a:cs typeface="Arial" panose="020B0604020202020204" pitchFamily="34" charset="0"/>
              </a:rPr>
              <a:t> of presentation/subject, month/year</a:t>
            </a:r>
            <a:endParaRPr lang="en-US" sz="800" dirty="0">
              <a:solidFill>
                <a:schemeClr val="bg1">
                  <a:lumMod val="65000"/>
                </a:schemeClr>
              </a:solidFill>
              <a:latin typeface="Arial" panose="020B0604020202020204" pitchFamily="34" charset="0"/>
              <a:cs typeface="Arial" panose="020B0604020202020204" pitchFamily="34" charset="0"/>
            </a:endParaRPr>
          </a:p>
        </p:txBody>
      </p:sp>
      <p:sp>
        <p:nvSpPr>
          <p:cNvPr id="11" name="TextBox 10"/>
          <p:cNvSpPr txBox="1"/>
          <p:nvPr userDrawn="1"/>
        </p:nvSpPr>
        <p:spPr>
          <a:xfrm>
            <a:off x="8947380" y="6609565"/>
            <a:ext cx="3133725" cy="215444"/>
          </a:xfrm>
          <a:prstGeom prst="rect">
            <a:avLst/>
          </a:prstGeom>
          <a:noFill/>
        </p:spPr>
        <p:txBody>
          <a:bodyPr wrap="square" rtlCol="0">
            <a:spAutoFit/>
          </a:bodyPr>
          <a:lstStyle/>
          <a:p>
            <a:pPr algn="r"/>
            <a:fld id="{DACC1502-671C-4566-BB83-4B9AB66D1908}" type="slidenum">
              <a:rPr lang="en-US" sz="800" smtClean="0">
                <a:solidFill>
                  <a:schemeClr val="bg1">
                    <a:lumMod val="65000"/>
                  </a:schemeClr>
                </a:solidFill>
                <a:latin typeface="Arial" panose="020B0604020202020204" pitchFamily="34" charset="0"/>
                <a:cs typeface="Arial" panose="020B0604020202020204" pitchFamily="34" charset="0"/>
              </a:rPr>
              <a:pPr algn="r"/>
              <a:t>‹Nr.›</a:t>
            </a:fld>
            <a:endParaRPr lang="en-US" sz="80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5242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7" name="Isosceles Triangle 6"/>
          <p:cNvSpPr/>
          <p:nvPr userDrawn="1"/>
        </p:nvSpPr>
        <p:spPr>
          <a:xfrm rot="10800000">
            <a:off x="1403033" y="0"/>
            <a:ext cx="10814845" cy="6858001"/>
          </a:xfrm>
          <a:prstGeom prst="triangle">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2" y="0"/>
            <a:ext cx="6814866" cy="6858000"/>
          </a:xfrm>
          <a:prstGeom prst="rect">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06928" y="2344889"/>
            <a:ext cx="6301238" cy="2373760"/>
          </a:xfrm>
        </p:spPr>
        <p:txBody>
          <a:bodyPr wrap="square" lIns="36000" tIns="0" bIns="0" anchor="t" anchorCtr="0">
            <a:normAutofit/>
          </a:bodyPr>
          <a:lstStyle>
            <a:lvl1pPr algn="l">
              <a:defRPr sz="3600" b="1">
                <a:solidFill>
                  <a:schemeClr val="bg1"/>
                </a:solidFill>
                <a:latin typeface="Arial" panose="020B0604020202020204" pitchFamily="34" charset="0"/>
                <a:cs typeface="Arial" panose="020B0604020202020204" pitchFamily="34" charset="0"/>
              </a:defRPr>
            </a:lvl1pPr>
          </a:lstStyle>
          <a:p>
            <a:r>
              <a:rPr lang="da-DK" dirty="0"/>
              <a:t>Break slide </a:t>
            </a:r>
            <a:br>
              <a:rPr lang="da-DK" dirty="0"/>
            </a:br>
            <a:r>
              <a:rPr lang="da-DK" dirty="0"/>
              <a:t>Type </a:t>
            </a:r>
            <a:r>
              <a:rPr lang="da-DK" dirty="0" err="1"/>
              <a:t>your</a:t>
            </a:r>
            <a:r>
              <a:rPr lang="da-DK" dirty="0"/>
              <a:t> </a:t>
            </a:r>
            <a:r>
              <a:rPr lang="da-DK" dirty="0" err="1"/>
              <a:t>headline</a:t>
            </a:r>
            <a:r>
              <a:rPr lang="da-DK" dirty="0"/>
              <a:t> for </a:t>
            </a:r>
            <a:r>
              <a:rPr lang="da-DK" dirty="0" err="1"/>
              <a:t>content</a:t>
            </a:r>
            <a:r>
              <a:rPr lang="da-DK" dirty="0"/>
              <a:t> slide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44333" y="5842898"/>
            <a:ext cx="2099092" cy="554076"/>
          </a:xfrm>
          <a:prstGeom prst="rect">
            <a:avLst/>
          </a:prstGeom>
        </p:spPr>
      </p:pic>
    </p:spTree>
    <p:extLst>
      <p:ext uri="{BB962C8B-B14F-4D97-AF65-F5344CB8AC3E}">
        <p14:creationId xmlns:p14="http://schemas.microsoft.com/office/powerpoint/2010/main" val="44031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 en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664898" y="-7804"/>
            <a:ext cx="10561606" cy="5098042"/>
          </a:xfrm>
          <a:prstGeom prst="rect">
            <a:avLst/>
          </a:prstGeom>
        </p:spPr>
      </p:pic>
      <p:sp>
        <p:nvSpPr>
          <p:cNvPr id="10" name="Freeform 9"/>
          <p:cNvSpPr/>
          <p:nvPr userDrawn="1"/>
        </p:nvSpPr>
        <p:spPr>
          <a:xfrm>
            <a:off x="0" y="-5451"/>
            <a:ext cx="6048375" cy="5086350"/>
          </a:xfrm>
          <a:custGeom>
            <a:avLst/>
            <a:gdLst>
              <a:gd name="connsiteX0" fmla="*/ 0 w 6048375"/>
              <a:gd name="connsiteY0" fmla="*/ 0 h 4905375"/>
              <a:gd name="connsiteX1" fmla="*/ 1819275 w 6048375"/>
              <a:gd name="connsiteY1" fmla="*/ 0 h 4905375"/>
              <a:gd name="connsiteX2" fmla="*/ 6048375 w 6048375"/>
              <a:gd name="connsiteY2" fmla="*/ 4905375 h 4905375"/>
              <a:gd name="connsiteX3" fmla="*/ 0 w 6048375"/>
              <a:gd name="connsiteY3" fmla="*/ 4905375 h 4905375"/>
              <a:gd name="connsiteX4" fmla="*/ 0 w 6048375"/>
              <a:gd name="connsiteY4" fmla="*/ 0 h 4905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75" h="4905375">
                <a:moveTo>
                  <a:pt x="0" y="0"/>
                </a:moveTo>
                <a:lnTo>
                  <a:pt x="1819275" y="0"/>
                </a:lnTo>
                <a:lnTo>
                  <a:pt x="6048375" y="4905375"/>
                </a:lnTo>
                <a:lnTo>
                  <a:pt x="0" y="4905375"/>
                </a:lnTo>
                <a:lnTo>
                  <a:pt x="0" y="0"/>
                </a:lnTo>
                <a:close/>
              </a:path>
            </a:pathLst>
          </a:cu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191625" y="5735755"/>
            <a:ext cx="2387180" cy="630120"/>
          </a:xfrm>
          <a:prstGeom prst="rect">
            <a:avLst/>
          </a:prstGeom>
        </p:spPr>
      </p:pic>
      <p:sp>
        <p:nvSpPr>
          <p:cNvPr id="2" name="Title 1"/>
          <p:cNvSpPr>
            <a:spLocks noGrp="1"/>
          </p:cNvSpPr>
          <p:nvPr>
            <p:ph type="ctrTitle" hasCustomPrompt="1"/>
          </p:nvPr>
        </p:nvSpPr>
        <p:spPr>
          <a:xfrm>
            <a:off x="411912" y="3502289"/>
            <a:ext cx="4026738" cy="1289863"/>
          </a:xfrm>
        </p:spPr>
        <p:txBody>
          <a:bodyPr anchor="t" anchorCtr="0">
            <a:normAutofit/>
          </a:bodyPr>
          <a:lstStyle>
            <a:lvl1pPr algn="l">
              <a:defRPr sz="3200" b="1" baseline="0">
                <a:solidFill>
                  <a:schemeClr val="bg1"/>
                </a:solidFill>
                <a:latin typeface="Arial" panose="020B0604020202020204" pitchFamily="34" charset="0"/>
                <a:cs typeface="Arial" panose="020B0604020202020204" pitchFamily="34" charset="0"/>
              </a:defRPr>
            </a:lvl1pPr>
          </a:lstStyle>
          <a:p>
            <a:r>
              <a:rPr lang="en-US" dirty="0"/>
              <a:t>Thank you for your attention</a:t>
            </a:r>
            <a:endParaRPr lang="da-DK" dirty="0"/>
          </a:p>
        </p:txBody>
      </p:sp>
      <p:sp>
        <p:nvSpPr>
          <p:cNvPr id="3" name="Subtitle 2"/>
          <p:cNvSpPr>
            <a:spLocks noGrp="1"/>
          </p:cNvSpPr>
          <p:nvPr>
            <p:ph type="subTitle" idx="1" hasCustomPrompt="1"/>
          </p:nvPr>
        </p:nvSpPr>
        <p:spPr>
          <a:xfrm>
            <a:off x="411912" y="3026551"/>
            <a:ext cx="3140913" cy="466718"/>
          </a:xfrm>
        </p:spPr>
        <p:txBody>
          <a:bodyPr>
            <a:normAutofit/>
          </a:bodyPr>
          <a:lstStyle>
            <a:lvl1pPr marL="0" indent="0" algn="l">
              <a:buNone/>
              <a:defRPr sz="180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End of presentation</a:t>
            </a:r>
            <a:endParaRPr lang="da-DK" dirty="0"/>
          </a:p>
        </p:txBody>
      </p:sp>
      <p:sp>
        <p:nvSpPr>
          <p:cNvPr id="7" name="Text Placeholder 6"/>
          <p:cNvSpPr>
            <a:spLocks noGrp="1"/>
          </p:cNvSpPr>
          <p:nvPr>
            <p:ph type="body" sz="quarter" idx="10" hasCustomPrompt="1"/>
          </p:nvPr>
        </p:nvSpPr>
        <p:spPr>
          <a:xfrm>
            <a:off x="411163" y="5692525"/>
            <a:ext cx="7292226" cy="345244"/>
          </a:xfrm>
        </p:spPr>
        <p:txBody>
          <a:bodyPr>
            <a:normAutofit/>
          </a:bodyPr>
          <a:lstStyle>
            <a:lvl1pPr marL="0" indent="0">
              <a:buNone/>
              <a:defRPr sz="2000">
                <a:latin typeface="Arial" panose="020B0604020202020204" pitchFamily="34" charset="0"/>
                <a:cs typeface="Arial" panose="020B0604020202020204" pitchFamily="34" charset="0"/>
              </a:defRPr>
            </a:lvl1pPr>
          </a:lstStyle>
          <a:p>
            <a:pPr lvl="0"/>
            <a:r>
              <a:rPr lang="en-US" dirty="0"/>
              <a:t>Presenters name and email</a:t>
            </a:r>
            <a:endParaRPr lang="da-DK" dirty="0"/>
          </a:p>
        </p:txBody>
      </p:sp>
      <p:sp>
        <p:nvSpPr>
          <p:cNvPr id="15" name="Text Placeholder 14"/>
          <p:cNvSpPr>
            <a:spLocks noGrp="1"/>
          </p:cNvSpPr>
          <p:nvPr>
            <p:ph type="body" sz="quarter" idx="11" hasCustomPrompt="1"/>
          </p:nvPr>
        </p:nvSpPr>
        <p:spPr>
          <a:xfrm>
            <a:off x="411163" y="6047107"/>
            <a:ext cx="7353300" cy="293694"/>
          </a:xfrm>
        </p:spPr>
        <p:txBody>
          <a:bodyPr>
            <a:noAutofit/>
          </a:bodyPr>
          <a:lstStyle>
            <a:lvl1pPr marL="0" indent="0">
              <a:buNone/>
              <a:defRPr sz="1400">
                <a:solidFill>
                  <a:srgbClr val="43B02A"/>
                </a:solidFill>
                <a:latin typeface="Arial" panose="020B0604020202020204" pitchFamily="34" charset="0"/>
                <a:cs typeface="Arial" panose="020B0604020202020204" pitchFamily="34" charset="0"/>
              </a:defRPr>
            </a:lvl1pPr>
          </a:lstStyle>
          <a:p>
            <a:pPr lvl="0"/>
            <a:r>
              <a:rPr lang="en-US" dirty="0"/>
              <a:t>Amphenolprocom.com</a:t>
            </a:r>
            <a:endParaRPr lang="da-DK" dirty="0"/>
          </a:p>
        </p:txBody>
      </p:sp>
    </p:spTree>
    <p:extLst>
      <p:ext uri="{BB962C8B-B14F-4D97-AF65-F5344CB8AC3E}">
        <p14:creationId xmlns:p14="http://schemas.microsoft.com/office/powerpoint/2010/main" val="1418868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 public safet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39019" y="-16206"/>
            <a:ext cx="10567808" cy="5093031"/>
          </a:xfrm>
          <a:prstGeom prst="rect">
            <a:avLst/>
          </a:prstGeom>
        </p:spPr>
      </p:pic>
      <p:sp>
        <p:nvSpPr>
          <p:cNvPr id="10" name="Freeform 9"/>
          <p:cNvSpPr/>
          <p:nvPr userDrawn="1"/>
        </p:nvSpPr>
        <p:spPr>
          <a:xfrm>
            <a:off x="0" y="-5391"/>
            <a:ext cx="6048375" cy="5086350"/>
          </a:xfrm>
          <a:custGeom>
            <a:avLst/>
            <a:gdLst>
              <a:gd name="connsiteX0" fmla="*/ 0 w 6048375"/>
              <a:gd name="connsiteY0" fmla="*/ 0 h 4905375"/>
              <a:gd name="connsiteX1" fmla="*/ 1819275 w 6048375"/>
              <a:gd name="connsiteY1" fmla="*/ 0 h 4905375"/>
              <a:gd name="connsiteX2" fmla="*/ 6048375 w 6048375"/>
              <a:gd name="connsiteY2" fmla="*/ 4905375 h 4905375"/>
              <a:gd name="connsiteX3" fmla="*/ 0 w 6048375"/>
              <a:gd name="connsiteY3" fmla="*/ 4905375 h 4905375"/>
              <a:gd name="connsiteX4" fmla="*/ 0 w 6048375"/>
              <a:gd name="connsiteY4" fmla="*/ 0 h 4905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75" h="4905375">
                <a:moveTo>
                  <a:pt x="0" y="0"/>
                </a:moveTo>
                <a:lnTo>
                  <a:pt x="1819275" y="0"/>
                </a:lnTo>
                <a:lnTo>
                  <a:pt x="6048375" y="4905375"/>
                </a:lnTo>
                <a:lnTo>
                  <a:pt x="0" y="4905375"/>
                </a:lnTo>
                <a:lnTo>
                  <a:pt x="0" y="0"/>
                </a:lnTo>
                <a:close/>
              </a:path>
            </a:pathLst>
          </a:cu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191625" y="5735755"/>
            <a:ext cx="2387180" cy="630120"/>
          </a:xfrm>
          <a:prstGeom prst="rect">
            <a:avLst/>
          </a:prstGeom>
        </p:spPr>
      </p:pic>
      <p:sp>
        <p:nvSpPr>
          <p:cNvPr id="2" name="Title 1"/>
          <p:cNvSpPr>
            <a:spLocks noGrp="1"/>
          </p:cNvSpPr>
          <p:nvPr>
            <p:ph type="ctrTitle" hasCustomPrompt="1"/>
          </p:nvPr>
        </p:nvSpPr>
        <p:spPr>
          <a:xfrm>
            <a:off x="411912" y="3786962"/>
            <a:ext cx="4026738" cy="1289863"/>
          </a:xfrm>
        </p:spPr>
        <p:txBody>
          <a:bodyPr anchor="t" anchorCtr="0">
            <a:normAutofit/>
          </a:bodyPr>
          <a:lstStyle>
            <a:lvl1pPr algn="l">
              <a:defRPr sz="3200" b="1" baseline="0">
                <a:solidFill>
                  <a:schemeClr val="bg1"/>
                </a:solidFill>
                <a:latin typeface="Arial" panose="020B0604020202020204" pitchFamily="34" charset="0"/>
                <a:cs typeface="Arial" panose="020B0604020202020204" pitchFamily="34" charset="0"/>
              </a:defRPr>
            </a:lvl1pPr>
          </a:lstStyle>
          <a:p>
            <a:r>
              <a:rPr lang="en-US" dirty="0"/>
              <a:t>Statement concept text here</a:t>
            </a:r>
            <a:endParaRPr lang="da-DK" dirty="0"/>
          </a:p>
        </p:txBody>
      </p:sp>
      <p:sp>
        <p:nvSpPr>
          <p:cNvPr id="3" name="Subtitle 2"/>
          <p:cNvSpPr>
            <a:spLocks noGrp="1"/>
          </p:cNvSpPr>
          <p:nvPr>
            <p:ph type="subTitle" idx="1" hasCustomPrompt="1"/>
          </p:nvPr>
        </p:nvSpPr>
        <p:spPr>
          <a:xfrm>
            <a:off x="411912" y="3026550"/>
            <a:ext cx="3140913" cy="754837"/>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Statement concept text here</a:t>
            </a:r>
            <a:endParaRPr lang="da-DK" dirty="0"/>
          </a:p>
        </p:txBody>
      </p:sp>
      <p:sp>
        <p:nvSpPr>
          <p:cNvPr id="7" name="Text Placeholder 6"/>
          <p:cNvSpPr>
            <a:spLocks noGrp="1"/>
          </p:cNvSpPr>
          <p:nvPr>
            <p:ph type="body" sz="quarter" idx="10" hasCustomPrompt="1"/>
          </p:nvPr>
        </p:nvSpPr>
        <p:spPr>
          <a:xfrm>
            <a:off x="411163" y="5537971"/>
            <a:ext cx="7292226" cy="440127"/>
          </a:xfrm>
        </p:spPr>
        <p:txBody>
          <a:bodyPr>
            <a:normAutofit/>
          </a:bodyPr>
          <a:lstStyle>
            <a:lvl1pPr marL="0" indent="0">
              <a:buNone/>
              <a:defRPr lang="da-DK" sz="2400" b="1" kern="1200" dirty="0">
                <a:solidFill>
                  <a:srgbClr val="002855"/>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Presentation title</a:t>
            </a:r>
            <a:endParaRPr lang="da-DK" dirty="0"/>
          </a:p>
        </p:txBody>
      </p:sp>
      <p:sp>
        <p:nvSpPr>
          <p:cNvPr id="15" name="Text Placeholder 14"/>
          <p:cNvSpPr>
            <a:spLocks noGrp="1"/>
          </p:cNvSpPr>
          <p:nvPr>
            <p:ph type="body" sz="quarter" idx="11" hasCustomPrompt="1"/>
          </p:nvPr>
        </p:nvSpPr>
        <p:spPr>
          <a:xfrm>
            <a:off x="411163" y="5978098"/>
            <a:ext cx="7353300" cy="293694"/>
          </a:xfrm>
        </p:spPr>
        <p:txBody>
          <a:bodyPr>
            <a:noAutofit/>
          </a:bodyPr>
          <a:lstStyle>
            <a:lvl1pPr marL="0" indent="0">
              <a:buNone/>
              <a:defRPr lang="da-DK" sz="1600" kern="1200" dirty="0">
                <a:solidFill>
                  <a:srgbClr val="002855"/>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Optional subtitle </a:t>
            </a:r>
            <a:endParaRPr lang="da-DK" dirty="0"/>
          </a:p>
        </p:txBody>
      </p:sp>
    </p:spTree>
    <p:extLst>
      <p:ext uri="{BB962C8B-B14F-4D97-AF65-F5344CB8AC3E}">
        <p14:creationId xmlns:p14="http://schemas.microsoft.com/office/powerpoint/2010/main" val="3338145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 IO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21766" y="-21927"/>
            <a:ext cx="10570234" cy="5094200"/>
          </a:xfrm>
          <a:prstGeom prst="rect">
            <a:avLst/>
          </a:prstGeom>
        </p:spPr>
      </p:pic>
      <p:sp>
        <p:nvSpPr>
          <p:cNvPr id="10" name="Freeform 9"/>
          <p:cNvSpPr/>
          <p:nvPr userDrawn="1"/>
        </p:nvSpPr>
        <p:spPr>
          <a:xfrm>
            <a:off x="0" y="-14077"/>
            <a:ext cx="6048375" cy="5086350"/>
          </a:xfrm>
          <a:custGeom>
            <a:avLst/>
            <a:gdLst>
              <a:gd name="connsiteX0" fmla="*/ 0 w 6048375"/>
              <a:gd name="connsiteY0" fmla="*/ 0 h 4905375"/>
              <a:gd name="connsiteX1" fmla="*/ 1819275 w 6048375"/>
              <a:gd name="connsiteY1" fmla="*/ 0 h 4905375"/>
              <a:gd name="connsiteX2" fmla="*/ 6048375 w 6048375"/>
              <a:gd name="connsiteY2" fmla="*/ 4905375 h 4905375"/>
              <a:gd name="connsiteX3" fmla="*/ 0 w 6048375"/>
              <a:gd name="connsiteY3" fmla="*/ 4905375 h 4905375"/>
              <a:gd name="connsiteX4" fmla="*/ 0 w 6048375"/>
              <a:gd name="connsiteY4" fmla="*/ 0 h 4905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75" h="4905375">
                <a:moveTo>
                  <a:pt x="0" y="0"/>
                </a:moveTo>
                <a:lnTo>
                  <a:pt x="1819275" y="0"/>
                </a:lnTo>
                <a:lnTo>
                  <a:pt x="6048375" y="4905375"/>
                </a:lnTo>
                <a:lnTo>
                  <a:pt x="0" y="4905375"/>
                </a:lnTo>
                <a:lnTo>
                  <a:pt x="0" y="0"/>
                </a:lnTo>
                <a:close/>
              </a:path>
            </a:pathLst>
          </a:cu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191625" y="5735755"/>
            <a:ext cx="2387180" cy="630120"/>
          </a:xfrm>
          <a:prstGeom prst="rect">
            <a:avLst/>
          </a:prstGeom>
        </p:spPr>
      </p:pic>
      <p:sp>
        <p:nvSpPr>
          <p:cNvPr id="2" name="Title 1"/>
          <p:cNvSpPr>
            <a:spLocks noGrp="1"/>
          </p:cNvSpPr>
          <p:nvPr>
            <p:ph type="ctrTitle" hasCustomPrompt="1"/>
          </p:nvPr>
        </p:nvSpPr>
        <p:spPr>
          <a:xfrm>
            <a:off x="411912" y="3786962"/>
            <a:ext cx="4026738" cy="1289863"/>
          </a:xfrm>
        </p:spPr>
        <p:txBody>
          <a:bodyPr anchor="t" anchorCtr="0">
            <a:normAutofit/>
          </a:bodyPr>
          <a:lstStyle>
            <a:lvl1pPr algn="l">
              <a:defRPr sz="3200" b="1" baseline="0">
                <a:solidFill>
                  <a:schemeClr val="bg1"/>
                </a:solidFill>
                <a:latin typeface="Arial" panose="020B0604020202020204" pitchFamily="34" charset="0"/>
                <a:cs typeface="Arial" panose="020B0604020202020204" pitchFamily="34" charset="0"/>
              </a:defRPr>
            </a:lvl1pPr>
          </a:lstStyle>
          <a:p>
            <a:r>
              <a:rPr lang="en-US" dirty="0"/>
              <a:t>Statement concept text here</a:t>
            </a:r>
            <a:endParaRPr lang="da-DK" dirty="0"/>
          </a:p>
        </p:txBody>
      </p:sp>
      <p:sp>
        <p:nvSpPr>
          <p:cNvPr id="3" name="Subtitle 2"/>
          <p:cNvSpPr>
            <a:spLocks noGrp="1"/>
          </p:cNvSpPr>
          <p:nvPr>
            <p:ph type="subTitle" idx="1" hasCustomPrompt="1"/>
          </p:nvPr>
        </p:nvSpPr>
        <p:spPr>
          <a:xfrm>
            <a:off x="411912" y="3026550"/>
            <a:ext cx="3140913" cy="754837"/>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Statement concept text here</a:t>
            </a:r>
            <a:endParaRPr lang="da-DK" dirty="0"/>
          </a:p>
        </p:txBody>
      </p:sp>
      <p:sp>
        <p:nvSpPr>
          <p:cNvPr id="7" name="Text Placeholder 6"/>
          <p:cNvSpPr>
            <a:spLocks noGrp="1"/>
          </p:cNvSpPr>
          <p:nvPr>
            <p:ph type="body" sz="quarter" idx="10" hasCustomPrompt="1"/>
          </p:nvPr>
        </p:nvSpPr>
        <p:spPr>
          <a:xfrm>
            <a:off x="411163" y="5537971"/>
            <a:ext cx="7292226" cy="440127"/>
          </a:xfrm>
        </p:spPr>
        <p:txBody>
          <a:bodyPr>
            <a:normAutofit/>
          </a:bodyPr>
          <a:lstStyle>
            <a:lvl1pPr marL="0" indent="0">
              <a:buNone/>
              <a:defRPr lang="da-DK" sz="2400" b="1" kern="1200" dirty="0">
                <a:solidFill>
                  <a:srgbClr val="002855"/>
                </a:solidFill>
                <a:latin typeface="Arial" panose="020B0604020202020204" pitchFamily="34" charset="0"/>
                <a:ea typeface="+mn-ea"/>
                <a:cs typeface="Arial" panose="020B0604020202020204" pitchFamily="34" charset="0"/>
              </a:defRPr>
            </a:lvl1pPr>
          </a:lstStyle>
          <a:p>
            <a:pPr lvl="0"/>
            <a:r>
              <a:rPr lang="en-US" dirty="0"/>
              <a:t>Presentation title</a:t>
            </a:r>
            <a:endParaRPr lang="da-DK" dirty="0"/>
          </a:p>
        </p:txBody>
      </p:sp>
      <p:sp>
        <p:nvSpPr>
          <p:cNvPr id="15" name="Text Placeholder 14"/>
          <p:cNvSpPr>
            <a:spLocks noGrp="1"/>
          </p:cNvSpPr>
          <p:nvPr>
            <p:ph type="body" sz="quarter" idx="11" hasCustomPrompt="1"/>
          </p:nvPr>
        </p:nvSpPr>
        <p:spPr>
          <a:xfrm>
            <a:off x="411163" y="5978098"/>
            <a:ext cx="7353300" cy="293694"/>
          </a:xfrm>
        </p:spPr>
        <p:txBody>
          <a:bodyPr>
            <a:noAutofit/>
          </a:bodyPr>
          <a:lstStyle>
            <a:lvl1pPr marL="0" indent="0">
              <a:buNone/>
              <a:defRPr lang="da-DK" sz="1600" kern="1200" dirty="0">
                <a:solidFill>
                  <a:srgbClr val="002855"/>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Optional subtitle </a:t>
            </a:r>
            <a:endParaRPr lang="da-DK" dirty="0"/>
          </a:p>
        </p:txBody>
      </p:sp>
    </p:spTree>
    <p:extLst>
      <p:ext uri="{BB962C8B-B14F-4D97-AF65-F5344CB8AC3E}">
        <p14:creationId xmlns:p14="http://schemas.microsoft.com/office/powerpoint/2010/main" val="2265340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 transport">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591694" y="-25879"/>
            <a:ext cx="10601082" cy="5079987"/>
          </a:xfrm>
          <a:prstGeom prst="rect">
            <a:avLst/>
          </a:prstGeom>
        </p:spPr>
      </p:pic>
      <p:sp>
        <p:nvSpPr>
          <p:cNvPr id="10" name="Freeform 9"/>
          <p:cNvSpPr/>
          <p:nvPr userDrawn="1"/>
        </p:nvSpPr>
        <p:spPr>
          <a:xfrm>
            <a:off x="0" y="-32242"/>
            <a:ext cx="6048375" cy="5086350"/>
          </a:xfrm>
          <a:custGeom>
            <a:avLst/>
            <a:gdLst>
              <a:gd name="connsiteX0" fmla="*/ 0 w 6048375"/>
              <a:gd name="connsiteY0" fmla="*/ 0 h 4905375"/>
              <a:gd name="connsiteX1" fmla="*/ 1819275 w 6048375"/>
              <a:gd name="connsiteY1" fmla="*/ 0 h 4905375"/>
              <a:gd name="connsiteX2" fmla="*/ 6048375 w 6048375"/>
              <a:gd name="connsiteY2" fmla="*/ 4905375 h 4905375"/>
              <a:gd name="connsiteX3" fmla="*/ 0 w 6048375"/>
              <a:gd name="connsiteY3" fmla="*/ 4905375 h 4905375"/>
              <a:gd name="connsiteX4" fmla="*/ 0 w 6048375"/>
              <a:gd name="connsiteY4" fmla="*/ 0 h 4905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75" h="4905375">
                <a:moveTo>
                  <a:pt x="0" y="0"/>
                </a:moveTo>
                <a:lnTo>
                  <a:pt x="1819275" y="0"/>
                </a:lnTo>
                <a:lnTo>
                  <a:pt x="6048375" y="4905375"/>
                </a:lnTo>
                <a:lnTo>
                  <a:pt x="0" y="4905375"/>
                </a:lnTo>
                <a:lnTo>
                  <a:pt x="0" y="0"/>
                </a:lnTo>
                <a:close/>
              </a:path>
            </a:pathLst>
          </a:cu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191625" y="5735755"/>
            <a:ext cx="2387180" cy="630120"/>
          </a:xfrm>
          <a:prstGeom prst="rect">
            <a:avLst/>
          </a:prstGeom>
        </p:spPr>
      </p:pic>
      <p:sp>
        <p:nvSpPr>
          <p:cNvPr id="2" name="Title 1"/>
          <p:cNvSpPr>
            <a:spLocks noGrp="1"/>
          </p:cNvSpPr>
          <p:nvPr>
            <p:ph type="ctrTitle" hasCustomPrompt="1"/>
          </p:nvPr>
        </p:nvSpPr>
        <p:spPr>
          <a:xfrm>
            <a:off x="411912" y="3786962"/>
            <a:ext cx="4026738" cy="1289863"/>
          </a:xfrm>
        </p:spPr>
        <p:txBody>
          <a:bodyPr anchor="t" anchorCtr="0">
            <a:normAutofit/>
          </a:bodyPr>
          <a:lstStyle>
            <a:lvl1pPr algn="l">
              <a:defRPr sz="3200" b="1" baseline="0">
                <a:solidFill>
                  <a:schemeClr val="bg1"/>
                </a:solidFill>
                <a:latin typeface="Arial" panose="020B0604020202020204" pitchFamily="34" charset="0"/>
                <a:cs typeface="Arial" panose="020B0604020202020204" pitchFamily="34" charset="0"/>
              </a:defRPr>
            </a:lvl1pPr>
          </a:lstStyle>
          <a:p>
            <a:r>
              <a:rPr lang="en-US" dirty="0"/>
              <a:t>Statement concept text here</a:t>
            </a:r>
            <a:endParaRPr lang="da-DK" dirty="0"/>
          </a:p>
        </p:txBody>
      </p:sp>
      <p:sp>
        <p:nvSpPr>
          <p:cNvPr id="3" name="Subtitle 2"/>
          <p:cNvSpPr>
            <a:spLocks noGrp="1"/>
          </p:cNvSpPr>
          <p:nvPr>
            <p:ph type="subTitle" idx="1" hasCustomPrompt="1"/>
          </p:nvPr>
        </p:nvSpPr>
        <p:spPr>
          <a:xfrm>
            <a:off x="411912" y="3026550"/>
            <a:ext cx="3140913" cy="754837"/>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Statement concept text here</a:t>
            </a:r>
            <a:endParaRPr lang="da-DK" dirty="0"/>
          </a:p>
        </p:txBody>
      </p:sp>
      <p:sp>
        <p:nvSpPr>
          <p:cNvPr id="7" name="Text Placeholder 6"/>
          <p:cNvSpPr>
            <a:spLocks noGrp="1"/>
          </p:cNvSpPr>
          <p:nvPr>
            <p:ph type="body" sz="quarter" idx="10" hasCustomPrompt="1"/>
          </p:nvPr>
        </p:nvSpPr>
        <p:spPr>
          <a:xfrm>
            <a:off x="411163" y="5537971"/>
            <a:ext cx="7292226" cy="440127"/>
          </a:xfrm>
        </p:spPr>
        <p:txBody>
          <a:bodyPr>
            <a:normAutofit/>
          </a:bodyPr>
          <a:lstStyle>
            <a:lvl1pPr marL="0" indent="0">
              <a:buNone/>
              <a:defRPr lang="da-DK" sz="2400" b="1" kern="1200" dirty="0">
                <a:solidFill>
                  <a:srgbClr val="002855"/>
                </a:solidFill>
                <a:latin typeface="Arial" panose="020B0604020202020204" pitchFamily="34" charset="0"/>
                <a:ea typeface="+mn-ea"/>
                <a:cs typeface="Arial" panose="020B0604020202020204" pitchFamily="34" charset="0"/>
              </a:defRPr>
            </a:lvl1pPr>
          </a:lstStyle>
          <a:p>
            <a:pPr lvl="0"/>
            <a:r>
              <a:rPr lang="en-US" dirty="0"/>
              <a:t>Presentation title</a:t>
            </a:r>
            <a:endParaRPr lang="da-DK" dirty="0"/>
          </a:p>
        </p:txBody>
      </p:sp>
      <p:sp>
        <p:nvSpPr>
          <p:cNvPr id="15" name="Text Placeholder 14"/>
          <p:cNvSpPr>
            <a:spLocks noGrp="1"/>
          </p:cNvSpPr>
          <p:nvPr>
            <p:ph type="body" sz="quarter" idx="11" hasCustomPrompt="1"/>
          </p:nvPr>
        </p:nvSpPr>
        <p:spPr>
          <a:xfrm>
            <a:off x="411163" y="5978098"/>
            <a:ext cx="7353300" cy="293694"/>
          </a:xfrm>
        </p:spPr>
        <p:txBody>
          <a:bodyPr>
            <a:noAutofit/>
          </a:bodyPr>
          <a:lstStyle>
            <a:lvl1pPr marL="0" indent="0">
              <a:buNone/>
              <a:defRPr lang="da-DK" sz="1600" kern="1200" dirty="0">
                <a:solidFill>
                  <a:srgbClr val="002855"/>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Optional subtitle </a:t>
            </a:r>
            <a:endParaRPr lang="da-DK" dirty="0"/>
          </a:p>
        </p:txBody>
      </p:sp>
    </p:spTree>
    <p:extLst>
      <p:ext uri="{BB962C8B-B14F-4D97-AF65-F5344CB8AC3E}">
        <p14:creationId xmlns:p14="http://schemas.microsoft.com/office/powerpoint/2010/main" val="19829837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 Industr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1641692" y="-8625"/>
            <a:ext cx="10550308" cy="5085058"/>
          </a:xfrm>
          <a:prstGeom prst="rect">
            <a:avLst/>
          </a:prstGeom>
        </p:spPr>
      </p:pic>
      <p:sp>
        <p:nvSpPr>
          <p:cNvPr id="10" name="Freeform 9"/>
          <p:cNvSpPr/>
          <p:nvPr userDrawn="1"/>
        </p:nvSpPr>
        <p:spPr>
          <a:xfrm>
            <a:off x="0" y="-14077"/>
            <a:ext cx="6048375" cy="5086350"/>
          </a:xfrm>
          <a:custGeom>
            <a:avLst/>
            <a:gdLst>
              <a:gd name="connsiteX0" fmla="*/ 0 w 6048375"/>
              <a:gd name="connsiteY0" fmla="*/ 0 h 4905375"/>
              <a:gd name="connsiteX1" fmla="*/ 1819275 w 6048375"/>
              <a:gd name="connsiteY1" fmla="*/ 0 h 4905375"/>
              <a:gd name="connsiteX2" fmla="*/ 6048375 w 6048375"/>
              <a:gd name="connsiteY2" fmla="*/ 4905375 h 4905375"/>
              <a:gd name="connsiteX3" fmla="*/ 0 w 6048375"/>
              <a:gd name="connsiteY3" fmla="*/ 4905375 h 4905375"/>
              <a:gd name="connsiteX4" fmla="*/ 0 w 6048375"/>
              <a:gd name="connsiteY4" fmla="*/ 0 h 4905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75" h="4905375">
                <a:moveTo>
                  <a:pt x="0" y="0"/>
                </a:moveTo>
                <a:lnTo>
                  <a:pt x="1819275" y="0"/>
                </a:lnTo>
                <a:lnTo>
                  <a:pt x="6048375" y="4905375"/>
                </a:lnTo>
                <a:lnTo>
                  <a:pt x="0" y="4905375"/>
                </a:lnTo>
                <a:lnTo>
                  <a:pt x="0" y="0"/>
                </a:lnTo>
                <a:close/>
              </a:path>
            </a:pathLst>
          </a:cu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191625" y="5735755"/>
            <a:ext cx="2387180" cy="630120"/>
          </a:xfrm>
          <a:prstGeom prst="rect">
            <a:avLst/>
          </a:prstGeom>
        </p:spPr>
      </p:pic>
      <p:sp>
        <p:nvSpPr>
          <p:cNvPr id="2" name="Title 1"/>
          <p:cNvSpPr>
            <a:spLocks noGrp="1"/>
          </p:cNvSpPr>
          <p:nvPr>
            <p:ph type="ctrTitle" hasCustomPrompt="1"/>
          </p:nvPr>
        </p:nvSpPr>
        <p:spPr>
          <a:xfrm>
            <a:off x="411912" y="3786962"/>
            <a:ext cx="4026738" cy="1289863"/>
          </a:xfrm>
        </p:spPr>
        <p:txBody>
          <a:bodyPr anchor="t" anchorCtr="0">
            <a:normAutofit/>
          </a:bodyPr>
          <a:lstStyle>
            <a:lvl1pPr algn="l">
              <a:defRPr sz="3200" b="1" baseline="0">
                <a:solidFill>
                  <a:schemeClr val="bg1"/>
                </a:solidFill>
                <a:latin typeface="Arial" panose="020B0604020202020204" pitchFamily="34" charset="0"/>
                <a:cs typeface="Arial" panose="020B0604020202020204" pitchFamily="34" charset="0"/>
              </a:defRPr>
            </a:lvl1pPr>
          </a:lstStyle>
          <a:p>
            <a:r>
              <a:rPr lang="en-US" dirty="0"/>
              <a:t>Statement concept text here</a:t>
            </a:r>
            <a:endParaRPr lang="da-DK" dirty="0"/>
          </a:p>
        </p:txBody>
      </p:sp>
      <p:sp>
        <p:nvSpPr>
          <p:cNvPr id="3" name="Subtitle 2"/>
          <p:cNvSpPr>
            <a:spLocks noGrp="1"/>
          </p:cNvSpPr>
          <p:nvPr>
            <p:ph type="subTitle" idx="1" hasCustomPrompt="1"/>
          </p:nvPr>
        </p:nvSpPr>
        <p:spPr>
          <a:xfrm>
            <a:off x="411912" y="3026550"/>
            <a:ext cx="3140913" cy="754837"/>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Statement concept text here</a:t>
            </a:r>
            <a:endParaRPr lang="da-DK" dirty="0"/>
          </a:p>
        </p:txBody>
      </p:sp>
      <p:sp>
        <p:nvSpPr>
          <p:cNvPr id="7" name="Text Placeholder 6"/>
          <p:cNvSpPr>
            <a:spLocks noGrp="1"/>
          </p:cNvSpPr>
          <p:nvPr>
            <p:ph type="body" sz="quarter" idx="10" hasCustomPrompt="1"/>
          </p:nvPr>
        </p:nvSpPr>
        <p:spPr>
          <a:xfrm>
            <a:off x="411163" y="5537971"/>
            <a:ext cx="7292226" cy="440127"/>
          </a:xfrm>
        </p:spPr>
        <p:txBody>
          <a:bodyPr>
            <a:normAutofit/>
          </a:bodyPr>
          <a:lstStyle>
            <a:lvl1pPr marL="0" indent="0">
              <a:buNone/>
              <a:defRPr lang="da-DK" sz="2400" b="1" kern="1200" dirty="0">
                <a:solidFill>
                  <a:srgbClr val="002855"/>
                </a:solidFill>
                <a:latin typeface="Arial" panose="020B0604020202020204" pitchFamily="34" charset="0"/>
                <a:ea typeface="+mn-ea"/>
                <a:cs typeface="Arial" panose="020B0604020202020204" pitchFamily="34" charset="0"/>
              </a:defRPr>
            </a:lvl1pPr>
          </a:lstStyle>
          <a:p>
            <a:pPr lvl="0"/>
            <a:r>
              <a:rPr lang="en-US" dirty="0"/>
              <a:t>Presentation title</a:t>
            </a:r>
            <a:endParaRPr lang="da-DK" dirty="0"/>
          </a:p>
        </p:txBody>
      </p:sp>
      <p:sp>
        <p:nvSpPr>
          <p:cNvPr id="15" name="Text Placeholder 14"/>
          <p:cNvSpPr>
            <a:spLocks noGrp="1"/>
          </p:cNvSpPr>
          <p:nvPr>
            <p:ph type="body" sz="quarter" idx="11" hasCustomPrompt="1"/>
          </p:nvPr>
        </p:nvSpPr>
        <p:spPr>
          <a:xfrm>
            <a:off x="411163" y="5978098"/>
            <a:ext cx="7353300" cy="293694"/>
          </a:xfrm>
        </p:spPr>
        <p:txBody>
          <a:bodyPr>
            <a:noAutofit/>
          </a:bodyPr>
          <a:lstStyle>
            <a:lvl1pPr marL="0" indent="0">
              <a:buNone/>
              <a:defRPr lang="da-DK" sz="1600" kern="1200" dirty="0">
                <a:solidFill>
                  <a:srgbClr val="002855"/>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Optional subtitle </a:t>
            </a:r>
            <a:endParaRPr lang="da-DK" dirty="0"/>
          </a:p>
        </p:txBody>
      </p:sp>
    </p:spTree>
    <p:extLst>
      <p:ext uri="{BB962C8B-B14F-4D97-AF65-F5344CB8AC3E}">
        <p14:creationId xmlns:p14="http://schemas.microsoft.com/office/powerpoint/2010/main" val="2908231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 - Avia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63444" y="0"/>
            <a:ext cx="10528556" cy="5076825"/>
          </a:xfrm>
          <a:prstGeom prst="rect">
            <a:avLst/>
          </a:prstGeom>
        </p:spPr>
      </p:pic>
      <p:sp>
        <p:nvSpPr>
          <p:cNvPr id="10" name="Freeform 9"/>
          <p:cNvSpPr/>
          <p:nvPr userDrawn="1"/>
        </p:nvSpPr>
        <p:spPr>
          <a:xfrm>
            <a:off x="0" y="-9525"/>
            <a:ext cx="6048375" cy="5086350"/>
          </a:xfrm>
          <a:custGeom>
            <a:avLst/>
            <a:gdLst>
              <a:gd name="connsiteX0" fmla="*/ 0 w 6048375"/>
              <a:gd name="connsiteY0" fmla="*/ 0 h 4905375"/>
              <a:gd name="connsiteX1" fmla="*/ 1819275 w 6048375"/>
              <a:gd name="connsiteY1" fmla="*/ 0 h 4905375"/>
              <a:gd name="connsiteX2" fmla="*/ 6048375 w 6048375"/>
              <a:gd name="connsiteY2" fmla="*/ 4905375 h 4905375"/>
              <a:gd name="connsiteX3" fmla="*/ 0 w 6048375"/>
              <a:gd name="connsiteY3" fmla="*/ 4905375 h 4905375"/>
              <a:gd name="connsiteX4" fmla="*/ 0 w 6048375"/>
              <a:gd name="connsiteY4" fmla="*/ 0 h 4905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75" h="4905375">
                <a:moveTo>
                  <a:pt x="0" y="0"/>
                </a:moveTo>
                <a:lnTo>
                  <a:pt x="1819275" y="0"/>
                </a:lnTo>
                <a:lnTo>
                  <a:pt x="6048375" y="4905375"/>
                </a:lnTo>
                <a:lnTo>
                  <a:pt x="0" y="4905375"/>
                </a:lnTo>
                <a:lnTo>
                  <a:pt x="0" y="0"/>
                </a:lnTo>
                <a:close/>
              </a:path>
            </a:pathLst>
          </a:cu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191625" y="5735755"/>
            <a:ext cx="2387180" cy="630120"/>
          </a:xfrm>
          <a:prstGeom prst="rect">
            <a:avLst/>
          </a:prstGeom>
        </p:spPr>
      </p:pic>
      <p:sp>
        <p:nvSpPr>
          <p:cNvPr id="2" name="Title 1"/>
          <p:cNvSpPr>
            <a:spLocks noGrp="1"/>
          </p:cNvSpPr>
          <p:nvPr>
            <p:ph type="ctrTitle" hasCustomPrompt="1"/>
          </p:nvPr>
        </p:nvSpPr>
        <p:spPr>
          <a:xfrm>
            <a:off x="411912" y="3786962"/>
            <a:ext cx="4026738" cy="1289863"/>
          </a:xfrm>
        </p:spPr>
        <p:txBody>
          <a:bodyPr anchor="t" anchorCtr="0">
            <a:normAutofit/>
          </a:bodyPr>
          <a:lstStyle>
            <a:lvl1pPr algn="l">
              <a:defRPr sz="3200" b="1" baseline="0">
                <a:solidFill>
                  <a:schemeClr val="bg1"/>
                </a:solidFill>
                <a:latin typeface="Arial" panose="020B0604020202020204" pitchFamily="34" charset="0"/>
                <a:cs typeface="Arial" panose="020B0604020202020204" pitchFamily="34" charset="0"/>
              </a:defRPr>
            </a:lvl1pPr>
          </a:lstStyle>
          <a:p>
            <a:r>
              <a:rPr lang="en-US" dirty="0"/>
              <a:t>Statement concept text here</a:t>
            </a:r>
            <a:endParaRPr lang="da-DK" dirty="0"/>
          </a:p>
        </p:txBody>
      </p:sp>
      <p:sp>
        <p:nvSpPr>
          <p:cNvPr id="3" name="Subtitle 2"/>
          <p:cNvSpPr>
            <a:spLocks noGrp="1"/>
          </p:cNvSpPr>
          <p:nvPr>
            <p:ph type="subTitle" idx="1" hasCustomPrompt="1"/>
          </p:nvPr>
        </p:nvSpPr>
        <p:spPr>
          <a:xfrm>
            <a:off x="411912" y="3026550"/>
            <a:ext cx="3140913" cy="754837"/>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Statement concept text here</a:t>
            </a:r>
            <a:endParaRPr lang="da-DK" dirty="0"/>
          </a:p>
        </p:txBody>
      </p:sp>
      <p:sp>
        <p:nvSpPr>
          <p:cNvPr id="7" name="Text Placeholder 6"/>
          <p:cNvSpPr>
            <a:spLocks noGrp="1"/>
          </p:cNvSpPr>
          <p:nvPr>
            <p:ph type="body" sz="quarter" idx="10" hasCustomPrompt="1"/>
          </p:nvPr>
        </p:nvSpPr>
        <p:spPr>
          <a:xfrm>
            <a:off x="411163" y="5537971"/>
            <a:ext cx="7292226" cy="440127"/>
          </a:xfrm>
        </p:spPr>
        <p:txBody>
          <a:bodyPr>
            <a:normAutofit/>
          </a:bodyPr>
          <a:lstStyle>
            <a:lvl1pPr marL="0" indent="0">
              <a:buNone/>
              <a:defRPr lang="da-DK" sz="2400" b="1" kern="1200" dirty="0">
                <a:solidFill>
                  <a:srgbClr val="002855"/>
                </a:solidFill>
                <a:latin typeface="Arial" panose="020B0604020202020204" pitchFamily="34" charset="0"/>
                <a:ea typeface="+mn-ea"/>
                <a:cs typeface="Arial" panose="020B0604020202020204" pitchFamily="34" charset="0"/>
              </a:defRPr>
            </a:lvl1pPr>
          </a:lstStyle>
          <a:p>
            <a:pPr lvl="0"/>
            <a:r>
              <a:rPr lang="en-US" dirty="0"/>
              <a:t>Presentation title</a:t>
            </a:r>
            <a:endParaRPr lang="da-DK" dirty="0"/>
          </a:p>
        </p:txBody>
      </p:sp>
      <p:sp>
        <p:nvSpPr>
          <p:cNvPr id="15" name="Text Placeholder 14"/>
          <p:cNvSpPr>
            <a:spLocks noGrp="1"/>
          </p:cNvSpPr>
          <p:nvPr>
            <p:ph type="body" sz="quarter" idx="11" hasCustomPrompt="1"/>
          </p:nvPr>
        </p:nvSpPr>
        <p:spPr>
          <a:xfrm>
            <a:off x="411163" y="5978098"/>
            <a:ext cx="7353300" cy="293694"/>
          </a:xfrm>
        </p:spPr>
        <p:txBody>
          <a:bodyPr>
            <a:noAutofit/>
          </a:bodyPr>
          <a:lstStyle>
            <a:lvl1pPr marL="0" indent="0">
              <a:buNone/>
              <a:defRPr lang="da-DK" sz="1600" kern="1200" dirty="0">
                <a:solidFill>
                  <a:srgbClr val="002855"/>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Optional subtitle </a:t>
            </a:r>
            <a:endParaRPr lang="da-DK" dirty="0"/>
          </a:p>
        </p:txBody>
      </p:sp>
    </p:spTree>
    <p:extLst>
      <p:ext uri="{BB962C8B-B14F-4D97-AF65-F5344CB8AC3E}">
        <p14:creationId xmlns:p14="http://schemas.microsoft.com/office/powerpoint/2010/main" val="660743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 - Telecommunicatio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47645" y="-3311"/>
            <a:ext cx="10544355" cy="5075645"/>
          </a:xfrm>
          <a:prstGeom prst="rect">
            <a:avLst/>
          </a:prstGeom>
        </p:spPr>
      </p:pic>
      <p:sp>
        <p:nvSpPr>
          <p:cNvPr id="10" name="Freeform 9"/>
          <p:cNvSpPr/>
          <p:nvPr userDrawn="1"/>
        </p:nvSpPr>
        <p:spPr>
          <a:xfrm>
            <a:off x="0" y="-14016"/>
            <a:ext cx="6048375" cy="5086350"/>
          </a:xfrm>
          <a:custGeom>
            <a:avLst/>
            <a:gdLst>
              <a:gd name="connsiteX0" fmla="*/ 0 w 6048375"/>
              <a:gd name="connsiteY0" fmla="*/ 0 h 4905375"/>
              <a:gd name="connsiteX1" fmla="*/ 1819275 w 6048375"/>
              <a:gd name="connsiteY1" fmla="*/ 0 h 4905375"/>
              <a:gd name="connsiteX2" fmla="*/ 6048375 w 6048375"/>
              <a:gd name="connsiteY2" fmla="*/ 4905375 h 4905375"/>
              <a:gd name="connsiteX3" fmla="*/ 0 w 6048375"/>
              <a:gd name="connsiteY3" fmla="*/ 4905375 h 4905375"/>
              <a:gd name="connsiteX4" fmla="*/ 0 w 6048375"/>
              <a:gd name="connsiteY4" fmla="*/ 0 h 4905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75" h="4905375">
                <a:moveTo>
                  <a:pt x="0" y="0"/>
                </a:moveTo>
                <a:lnTo>
                  <a:pt x="1819275" y="0"/>
                </a:lnTo>
                <a:lnTo>
                  <a:pt x="6048375" y="4905375"/>
                </a:lnTo>
                <a:lnTo>
                  <a:pt x="0" y="4905375"/>
                </a:lnTo>
                <a:lnTo>
                  <a:pt x="0" y="0"/>
                </a:lnTo>
                <a:close/>
              </a:path>
            </a:pathLst>
          </a:cu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191625" y="5735755"/>
            <a:ext cx="2387180" cy="630120"/>
          </a:xfrm>
          <a:prstGeom prst="rect">
            <a:avLst/>
          </a:prstGeom>
        </p:spPr>
      </p:pic>
      <p:sp>
        <p:nvSpPr>
          <p:cNvPr id="2" name="Title 1"/>
          <p:cNvSpPr>
            <a:spLocks noGrp="1"/>
          </p:cNvSpPr>
          <p:nvPr>
            <p:ph type="ctrTitle" hasCustomPrompt="1"/>
          </p:nvPr>
        </p:nvSpPr>
        <p:spPr>
          <a:xfrm>
            <a:off x="411912" y="3786962"/>
            <a:ext cx="4026738" cy="1289863"/>
          </a:xfrm>
        </p:spPr>
        <p:txBody>
          <a:bodyPr anchor="t" anchorCtr="0">
            <a:normAutofit/>
          </a:bodyPr>
          <a:lstStyle>
            <a:lvl1pPr algn="l">
              <a:defRPr sz="3200" b="1" baseline="0">
                <a:solidFill>
                  <a:schemeClr val="bg1"/>
                </a:solidFill>
                <a:latin typeface="Arial" panose="020B0604020202020204" pitchFamily="34" charset="0"/>
                <a:cs typeface="Arial" panose="020B0604020202020204" pitchFamily="34" charset="0"/>
              </a:defRPr>
            </a:lvl1pPr>
          </a:lstStyle>
          <a:p>
            <a:r>
              <a:rPr lang="en-US" dirty="0"/>
              <a:t>Statement concept text here</a:t>
            </a:r>
            <a:endParaRPr lang="da-DK" dirty="0"/>
          </a:p>
        </p:txBody>
      </p:sp>
      <p:sp>
        <p:nvSpPr>
          <p:cNvPr id="3" name="Subtitle 2"/>
          <p:cNvSpPr>
            <a:spLocks noGrp="1"/>
          </p:cNvSpPr>
          <p:nvPr>
            <p:ph type="subTitle" idx="1" hasCustomPrompt="1"/>
          </p:nvPr>
        </p:nvSpPr>
        <p:spPr>
          <a:xfrm>
            <a:off x="411912" y="3026550"/>
            <a:ext cx="3140913" cy="754837"/>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Statement concept text here</a:t>
            </a:r>
            <a:endParaRPr lang="da-DK" dirty="0"/>
          </a:p>
        </p:txBody>
      </p:sp>
      <p:sp>
        <p:nvSpPr>
          <p:cNvPr id="7" name="Text Placeholder 6"/>
          <p:cNvSpPr>
            <a:spLocks noGrp="1"/>
          </p:cNvSpPr>
          <p:nvPr>
            <p:ph type="body" sz="quarter" idx="10" hasCustomPrompt="1"/>
          </p:nvPr>
        </p:nvSpPr>
        <p:spPr>
          <a:xfrm>
            <a:off x="411163" y="5537971"/>
            <a:ext cx="7292226" cy="440127"/>
          </a:xfrm>
        </p:spPr>
        <p:txBody>
          <a:bodyPr>
            <a:normAutofit/>
          </a:bodyPr>
          <a:lstStyle>
            <a:lvl1pPr marL="0" indent="0">
              <a:buNone/>
              <a:defRPr lang="da-DK" sz="2400" b="1" kern="1200" dirty="0">
                <a:solidFill>
                  <a:srgbClr val="002855"/>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Presentation title</a:t>
            </a:r>
            <a:endParaRPr lang="da-DK" dirty="0"/>
          </a:p>
        </p:txBody>
      </p:sp>
      <p:sp>
        <p:nvSpPr>
          <p:cNvPr id="15" name="Text Placeholder 14"/>
          <p:cNvSpPr>
            <a:spLocks noGrp="1"/>
          </p:cNvSpPr>
          <p:nvPr>
            <p:ph type="body" sz="quarter" idx="11" hasCustomPrompt="1"/>
          </p:nvPr>
        </p:nvSpPr>
        <p:spPr>
          <a:xfrm>
            <a:off x="411163" y="5978098"/>
            <a:ext cx="7353300" cy="293694"/>
          </a:xfrm>
        </p:spPr>
        <p:txBody>
          <a:bodyPr>
            <a:noAutofit/>
          </a:bodyPr>
          <a:lstStyle>
            <a:lvl1pPr marL="0" indent="0">
              <a:buNone/>
              <a:defRPr lang="da-DK" sz="1600" kern="1200" dirty="0">
                <a:solidFill>
                  <a:srgbClr val="002855"/>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Optional subtitle </a:t>
            </a:r>
            <a:endParaRPr lang="da-DK" dirty="0"/>
          </a:p>
        </p:txBody>
      </p:sp>
    </p:spTree>
    <p:extLst>
      <p:ext uri="{BB962C8B-B14F-4D97-AF65-F5344CB8AC3E}">
        <p14:creationId xmlns:p14="http://schemas.microsoft.com/office/powerpoint/2010/main" val="2228037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SLIDE - haza">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1595887" y="-29847"/>
            <a:ext cx="10596113" cy="5106672"/>
          </a:xfrm>
          <a:prstGeom prst="rect">
            <a:avLst/>
          </a:prstGeom>
        </p:spPr>
      </p:pic>
      <p:sp>
        <p:nvSpPr>
          <p:cNvPr id="10" name="Freeform 9"/>
          <p:cNvSpPr/>
          <p:nvPr userDrawn="1"/>
        </p:nvSpPr>
        <p:spPr>
          <a:xfrm>
            <a:off x="0" y="-22703"/>
            <a:ext cx="6048375" cy="5086350"/>
          </a:xfrm>
          <a:custGeom>
            <a:avLst/>
            <a:gdLst>
              <a:gd name="connsiteX0" fmla="*/ 0 w 6048375"/>
              <a:gd name="connsiteY0" fmla="*/ 0 h 4905375"/>
              <a:gd name="connsiteX1" fmla="*/ 1819275 w 6048375"/>
              <a:gd name="connsiteY1" fmla="*/ 0 h 4905375"/>
              <a:gd name="connsiteX2" fmla="*/ 6048375 w 6048375"/>
              <a:gd name="connsiteY2" fmla="*/ 4905375 h 4905375"/>
              <a:gd name="connsiteX3" fmla="*/ 0 w 6048375"/>
              <a:gd name="connsiteY3" fmla="*/ 4905375 h 4905375"/>
              <a:gd name="connsiteX4" fmla="*/ 0 w 6048375"/>
              <a:gd name="connsiteY4" fmla="*/ 0 h 4905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75" h="4905375">
                <a:moveTo>
                  <a:pt x="0" y="0"/>
                </a:moveTo>
                <a:lnTo>
                  <a:pt x="1819275" y="0"/>
                </a:lnTo>
                <a:lnTo>
                  <a:pt x="6048375" y="4905375"/>
                </a:lnTo>
                <a:lnTo>
                  <a:pt x="0" y="4905375"/>
                </a:lnTo>
                <a:lnTo>
                  <a:pt x="0" y="0"/>
                </a:lnTo>
                <a:close/>
              </a:path>
            </a:pathLst>
          </a:cu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191625" y="5735755"/>
            <a:ext cx="2387180" cy="630120"/>
          </a:xfrm>
          <a:prstGeom prst="rect">
            <a:avLst/>
          </a:prstGeom>
        </p:spPr>
      </p:pic>
      <p:sp>
        <p:nvSpPr>
          <p:cNvPr id="2" name="Title 1"/>
          <p:cNvSpPr>
            <a:spLocks noGrp="1"/>
          </p:cNvSpPr>
          <p:nvPr>
            <p:ph type="ctrTitle" hasCustomPrompt="1"/>
          </p:nvPr>
        </p:nvSpPr>
        <p:spPr>
          <a:xfrm>
            <a:off x="411912" y="3786962"/>
            <a:ext cx="4026738" cy="1289863"/>
          </a:xfrm>
        </p:spPr>
        <p:txBody>
          <a:bodyPr anchor="t" anchorCtr="0">
            <a:normAutofit/>
          </a:bodyPr>
          <a:lstStyle>
            <a:lvl1pPr algn="l">
              <a:defRPr sz="3200" b="1" baseline="0">
                <a:solidFill>
                  <a:schemeClr val="bg1"/>
                </a:solidFill>
                <a:latin typeface="Arial" panose="020B0604020202020204" pitchFamily="34" charset="0"/>
                <a:cs typeface="Arial" panose="020B0604020202020204" pitchFamily="34" charset="0"/>
              </a:defRPr>
            </a:lvl1pPr>
          </a:lstStyle>
          <a:p>
            <a:r>
              <a:rPr lang="en-US" dirty="0"/>
              <a:t>Statement concept text here</a:t>
            </a:r>
            <a:endParaRPr lang="da-DK" dirty="0"/>
          </a:p>
        </p:txBody>
      </p:sp>
      <p:sp>
        <p:nvSpPr>
          <p:cNvPr id="3" name="Subtitle 2"/>
          <p:cNvSpPr>
            <a:spLocks noGrp="1"/>
          </p:cNvSpPr>
          <p:nvPr>
            <p:ph type="subTitle" idx="1" hasCustomPrompt="1"/>
          </p:nvPr>
        </p:nvSpPr>
        <p:spPr>
          <a:xfrm>
            <a:off x="411912" y="3026550"/>
            <a:ext cx="3140913" cy="754837"/>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Statement concept text here</a:t>
            </a:r>
            <a:endParaRPr lang="da-DK" dirty="0"/>
          </a:p>
        </p:txBody>
      </p:sp>
      <p:sp>
        <p:nvSpPr>
          <p:cNvPr id="7" name="Text Placeholder 6"/>
          <p:cNvSpPr>
            <a:spLocks noGrp="1"/>
          </p:cNvSpPr>
          <p:nvPr>
            <p:ph type="body" sz="quarter" idx="10" hasCustomPrompt="1"/>
          </p:nvPr>
        </p:nvSpPr>
        <p:spPr>
          <a:xfrm>
            <a:off x="411163" y="5537971"/>
            <a:ext cx="7292226" cy="440127"/>
          </a:xfrm>
        </p:spPr>
        <p:txBody>
          <a:bodyPr>
            <a:normAutofit/>
          </a:bodyPr>
          <a:lstStyle>
            <a:lvl1pPr marL="0" indent="0">
              <a:buNone/>
              <a:defRPr lang="da-DK" sz="2400" b="1" kern="1200" dirty="0">
                <a:solidFill>
                  <a:srgbClr val="002855"/>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Presentation title</a:t>
            </a:r>
            <a:endParaRPr lang="da-DK" dirty="0"/>
          </a:p>
        </p:txBody>
      </p:sp>
      <p:sp>
        <p:nvSpPr>
          <p:cNvPr id="15" name="Text Placeholder 14"/>
          <p:cNvSpPr>
            <a:spLocks noGrp="1"/>
          </p:cNvSpPr>
          <p:nvPr>
            <p:ph type="body" sz="quarter" idx="11" hasCustomPrompt="1"/>
          </p:nvPr>
        </p:nvSpPr>
        <p:spPr>
          <a:xfrm>
            <a:off x="411163" y="5978098"/>
            <a:ext cx="7353300" cy="293694"/>
          </a:xfrm>
        </p:spPr>
        <p:txBody>
          <a:bodyPr>
            <a:noAutofit/>
          </a:bodyPr>
          <a:lstStyle>
            <a:lvl1pPr marL="0" indent="0">
              <a:buNone/>
              <a:defRPr lang="da-DK" sz="1600" kern="1200" dirty="0">
                <a:solidFill>
                  <a:srgbClr val="002855"/>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Optional subtitle </a:t>
            </a:r>
            <a:endParaRPr lang="da-DK" dirty="0"/>
          </a:p>
        </p:txBody>
      </p:sp>
    </p:spTree>
    <p:extLst>
      <p:ext uri="{BB962C8B-B14F-4D97-AF65-F5344CB8AC3E}">
        <p14:creationId xmlns:p14="http://schemas.microsoft.com/office/powerpoint/2010/main" val="4248821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4000" y="365126"/>
            <a:ext cx="8783850" cy="554075"/>
          </a:xfrm>
        </p:spPr>
        <p:txBody>
          <a:bodyPr wrap="square" lIns="36000" tIns="0" bIns="0" anchor="t" anchorCtr="0">
            <a:normAutofit/>
          </a:bodyPr>
          <a:lstStyle>
            <a:lvl1pPr>
              <a:defRPr sz="3600" b="1">
                <a:latin typeface="Arial" panose="020B0604020202020204" pitchFamily="34" charset="0"/>
                <a:cs typeface="Arial" panose="020B0604020202020204" pitchFamily="34" charset="0"/>
              </a:defRPr>
            </a:lvl1pPr>
          </a:lstStyle>
          <a:p>
            <a:r>
              <a:rPr lang="da-DK" dirty="0"/>
              <a:t>Type </a:t>
            </a:r>
            <a:r>
              <a:rPr lang="da-DK" dirty="0" err="1"/>
              <a:t>your</a:t>
            </a:r>
            <a:r>
              <a:rPr lang="da-DK" dirty="0"/>
              <a:t> </a:t>
            </a:r>
            <a:r>
              <a:rPr lang="da-DK" dirty="0" err="1"/>
              <a:t>headline</a:t>
            </a:r>
            <a:r>
              <a:rPr lang="da-DK" dirty="0"/>
              <a:t> for </a:t>
            </a:r>
            <a:r>
              <a:rPr lang="da-DK" dirty="0" err="1"/>
              <a:t>content</a:t>
            </a:r>
            <a:r>
              <a:rPr lang="da-DK" dirty="0"/>
              <a:t> slide</a:t>
            </a:r>
          </a:p>
        </p:txBody>
      </p:sp>
      <p:sp>
        <p:nvSpPr>
          <p:cNvPr id="3" name="Content Placeholder 2"/>
          <p:cNvSpPr>
            <a:spLocks noGrp="1"/>
          </p:cNvSpPr>
          <p:nvPr>
            <p:ph idx="1"/>
          </p:nvPr>
        </p:nvSpPr>
        <p:spPr>
          <a:xfrm>
            <a:off x="684000" y="1587690"/>
            <a:ext cx="10515600" cy="4351338"/>
          </a:xfrm>
        </p:spPr>
        <p:txBody>
          <a:bodyPr>
            <a:normAutofit/>
          </a:bodyPr>
          <a:lstStyle>
            <a:lvl1pPr marL="228600" indent="-228600">
              <a:lnSpc>
                <a:spcPct val="130000"/>
              </a:lnSpc>
              <a:spcBef>
                <a:spcPts val="0"/>
              </a:spcBef>
              <a:buSzPct val="70000"/>
              <a:buFontTx/>
              <a:buBlip>
                <a:blip r:embed="rId2"/>
              </a:buBlip>
              <a:defRPr sz="2400">
                <a:latin typeface="Arial" panose="020B0604020202020204" pitchFamily="34" charset="0"/>
                <a:cs typeface="Arial" panose="020B0604020202020204" pitchFamily="34" charset="0"/>
              </a:defRPr>
            </a:lvl1pPr>
            <a:lvl2pPr marL="685800" indent="-228600">
              <a:lnSpc>
                <a:spcPct val="140000"/>
              </a:lnSpc>
              <a:buSzPct val="80000"/>
              <a:buFont typeface="Arial" panose="020B0604020202020204" pitchFamily="34" charset="0"/>
              <a:buChar char="─"/>
              <a:defRPr sz="2000">
                <a:latin typeface="Arial" panose="020B0604020202020204" pitchFamily="34" charset="0"/>
                <a:cs typeface="Arial" panose="020B0604020202020204" pitchFamily="34" charset="0"/>
              </a:defRPr>
            </a:lvl2pPr>
            <a:lvl3pPr>
              <a:lnSpc>
                <a:spcPct val="140000"/>
              </a:lnSpc>
              <a:defRPr sz="1800">
                <a:latin typeface="Arial" panose="020B0604020202020204" pitchFamily="34" charset="0"/>
                <a:cs typeface="Arial" panose="020B0604020202020204" pitchFamily="34" charset="0"/>
              </a:defRPr>
            </a:lvl3pPr>
            <a:lvl4pPr>
              <a:lnSpc>
                <a:spcPct val="140000"/>
              </a:lnSpc>
              <a:defRPr sz="1600">
                <a:latin typeface="Arial" panose="020B0604020202020204" pitchFamily="34" charset="0"/>
                <a:cs typeface="Arial" panose="020B0604020202020204" pitchFamily="34" charset="0"/>
              </a:defRPr>
            </a:lvl4pPr>
            <a:lvl5pPr>
              <a:lnSpc>
                <a:spcPct val="140000"/>
              </a:lnSpc>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670213" y="373751"/>
            <a:ext cx="2099092" cy="554076"/>
          </a:xfrm>
          <a:prstGeom prst="rect">
            <a:avLst/>
          </a:prstGeom>
        </p:spPr>
      </p:pic>
      <p:sp>
        <p:nvSpPr>
          <p:cNvPr id="10" name="TextBox 9"/>
          <p:cNvSpPr txBox="1"/>
          <p:nvPr userDrawn="1"/>
        </p:nvSpPr>
        <p:spPr>
          <a:xfrm>
            <a:off x="684000" y="6609565"/>
            <a:ext cx="3133725" cy="215444"/>
          </a:xfrm>
          <a:prstGeom prst="rect">
            <a:avLst/>
          </a:prstGeom>
          <a:noFill/>
        </p:spPr>
        <p:txBody>
          <a:bodyPr wrap="square" rtlCol="0">
            <a:spAutoFit/>
          </a:bodyPr>
          <a:lstStyle/>
          <a:p>
            <a:r>
              <a:rPr lang="en-US" sz="800" dirty="0">
                <a:solidFill>
                  <a:schemeClr val="bg1">
                    <a:lumMod val="65000"/>
                  </a:schemeClr>
                </a:solidFill>
                <a:latin typeface="Arial" panose="020B0604020202020204" pitchFamily="34" charset="0"/>
                <a:cs typeface="Arial" panose="020B0604020202020204" pitchFamily="34" charset="0"/>
              </a:rPr>
              <a:t>Name</a:t>
            </a:r>
            <a:r>
              <a:rPr lang="en-US" sz="800" baseline="0" dirty="0">
                <a:solidFill>
                  <a:schemeClr val="bg1">
                    <a:lumMod val="65000"/>
                  </a:schemeClr>
                </a:solidFill>
                <a:latin typeface="Arial" panose="020B0604020202020204" pitchFamily="34" charset="0"/>
                <a:cs typeface="Arial" panose="020B0604020202020204" pitchFamily="34" charset="0"/>
              </a:rPr>
              <a:t> of presentation/subject, month/year</a:t>
            </a:r>
            <a:endParaRPr lang="en-US" sz="800" dirty="0">
              <a:solidFill>
                <a:schemeClr val="bg1">
                  <a:lumMod val="65000"/>
                </a:schemeClr>
              </a:solidFill>
              <a:latin typeface="Arial" panose="020B0604020202020204" pitchFamily="34" charset="0"/>
              <a:cs typeface="Arial" panose="020B0604020202020204" pitchFamily="34" charset="0"/>
            </a:endParaRPr>
          </a:p>
        </p:txBody>
      </p:sp>
      <p:sp>
        <p:nvSpPr>
          <p:cNvPr id="11" name="TextBox 10"/>
          <p:cNvSpPr txBox="1"/>
          <p:nvPr userDrawn="1"/>
        </p:nvSpPr>
        <p:spPr>
          <a:xfrm>
            <a:off x="6868414" y="6609565"/>
            <a:ext cx="3133725" cy="215444"/>
          </a:xfrm>
          <a:prstGeom prst="rect">
            <a:avLst/>
          </a:prstGeom>
          <a:noFill/>
        </p:spPr>
        <p:txBody>
          <a:bodyPr wrap="square" rtlCol="0">
            <a:spAutoFit/>
          </a:bodyPr>
          <a:lstStyle/>
          <a:p>
            <a:pPr algn="r"/>
            <a:fld id="{DACC1502-671C-4566-BB83-4B9AB66D1908}" type="slidenum">
              <a:rPr lang="en-US" sz="800" smtClean="0">
                <a:solidFill>
                  <a:schemeClr val="bg1">
                    <a:lumMod val="65000"/>
                  </a:schemeClr>
                </a:solidFill>
                <a:latin typeface="Arial" panose="020B0604020202020204" pitchFamily="34" charset="0"/>
                <a:cs typeface="Arial" panose="020B0604020202020204" pitchFamily="34" charset="0"/>
              </a:rPr>
              <a:pPr algn="r"/>
              <a:t>‹Nr.›</a:t>
            </a:fld>
            <a:endParaRPr lang="en-US" sz="800" dirty="0">
              <a:solidFill>
                <a:schemeClr val="bg1">
                  <a:lumMod val="65000"/>
                </a:schemeClr>
              </a:solidFill>
              <a:latin typeface="Arial" panose="020B0604020202020204" pitchFamily="34" charset="0"/>
              <a:cs typeface="Arial" panose="020B0604020202020204" pitchFamily="34" charset="0"/>
            </a:endParaRPr>
          </a:p>
        </p:txBody>
      </p:sp>
      <p:sp>
        <p:nvSpPr>
          <p:cNvPr id="4" name="Right Triangle 3"/>
          <p:cNvSpPr/>
          <p:nvPr userDrawn="1"/>
        </p:nvSpPr>
        <p:spPr>
          <a:xfrm flipH="1">
            <a:off x="9972142" y="4097760"/>
            <a:ext cx="2219858" cy="2760240"/>
          </a:xfrm>
          <a:prstGeom prst="rtTriangle">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298993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6526" y="365126"/>
            <a:ext cx="10515600" cy="554076"/>
          </a:xfrm>
          <a:prstGeom prst="rect">
            <a:avLst/>
          </a:prstGeom>
        </p:spPr>
        <p:txBody>
          <a:bodyPr vert="horz" lIns="91440" tIns="45720" rIns="91440" bIns="45720" rtlCol="0" anchor="ctr">
            <a:normAutofit/>
          </a:bodyPr>
          <a:lstStyle/>
          <a:p>
            <a:r>
              <a:rPr lang="en-US" dirty="0"/>
              <a:t>Click to edit Master title style</a:t>
            </a:r>
            <a:endParaRPr lang="da-DK" dirty="0"/>
          </a:p>
        </p:txBody>
      </p:sp>
      <p:sp>
        <p:nvSpPr>
          <p:cNvPr id="3" name="Text Placeholder 2"/>
          <p:cNvSpPr>
            <a:spLocks noGrp="1"/>
          </p:cNvSpPr>
          <p:nvPr>
            <p:ph type="body" idx="1"/>
          </p:nvPr>
        </p:nvSpPr>
        <p:spPr>
          <a:xfrm>
            <a:off x="616526"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Date Placeholder 3"/>
          <p:cNvSpPr>
            <a:spLocks noGrp="1"/>
          </p:cNvSpPr>
          <p:nvPr>
            <p:ph type="dt" sz="half" idx="2"/>
          </p:nvPr>
        </p:nvSpPr>
        <p:spPr>
          <a:xfrm>
            <a:off x="61652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a-DK" dirty="0"/>
              <a:t>Place </a:t>
            </a:r>
            <a:r>
              <a:rPr lang="da-DK" dirty="0" err="1"/>
              <a:t>name</a:t>
            </a:r>
            <a:r>
              <a:rPr lang="da-DK" dirty="0"/>
              <a:t> for </a:t>
            </a:r>
            <a:r>
              <a:rPr lang="da-DK" dirty="0" err="1"/>
              <a:t>presentation</a:t>
            </a:r>
            <a:endParaRPr lang="da-DK"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C295D1-ED00-4B85-81F9-AE87A8591EA5}" type="slidenum">
              <a:rPr lang="da-DK" smtClean="0"/>
              <a:t>‹Nr.›</a:t>
            </a:fld>
            <a:endParaRPr lang="da-DK"/>
          </a:p>
        </p:txBody>
      </p:sp>
    </p:spTree>
    <p:extLst>
      <p:ext uri="{BB962C8B-B14F-4D97-AF65-F5344CB8AC3E}">
        <p14:creationId xmlns:p14="http://schemas.microsoft.com/office/powerpoint/2010/main" val="3114059641"/>
      </p:ext>
    </p:extLst>
  </p:cSld>
  <p:clrMap bg1="lt1" tx1="dk1" bg2="lt2" tx2="dk2" accent1="accent1" accent2="accent2" accent3="accent3" accent4="accent4" accent5="accent5" accent6="accent6" hlink="hlink" folHlink="folHlink"/>
  <p:sldLayoutIdLst>
    <p:sldLayoutId id="2147483680" r:id="rId1"/>
    <p:sldLayoutId id="2147483688" r:id="rId2"/>
    <p:sldLayoutId id="2147483700" r:id="rId3"/>
    <p:sldLayoutId id="2147483722" r:id="rId4"/>
    <p:sldLayoutId id="2147483702" r:id="rId5"/>
    <p:sldLayoutId id="2147483724" r:id="rId6"/>
    <p:sldLayoutId id="2147483699" r:id="rId7"/>
    <p:sldLayoutId id="2147483707" r:id="rId8"/>
    <p:sldLayoutId id="2147483650" r:id="rId9"/>
    <p:sldLayoutId id="2147483717" r:id="rId10"/>
    <p:sldLayoutId id="2147483732" r:id="rId11"/>
    <p:sldLayoutId id="2147483714" r:id="rId12"/>
  </p:sldLayoutIdLst>
  <p:txStyles>
    <p:titleStyle>
      <a:lvl1pPr algn="l" defTabSz="914400" rtl="0" eaLnBrk="1" latinLnBrk="0" hangingPunct="1">
        <a:lnSpc>
          <a:spcPct val="100000"/>
        </a:lnSpc>
        <a:spcBef>
          <a:spcPct val="0"/>
        </a:spcBef>
        <a:buNone/>
        <a:defRPr sz="4400" kern="1200">
          <a:solidFill>
            <a:srgbClr val="00285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85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85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85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85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8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8.png"/><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oleObject" Target="../embeddings/oleObject2.bin"/><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9.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9.png"/><Relationship Id="rId7" Type="http://schemas.openxmlformats.org/officeDocument/2006/relationships/image" Target="../media/image40.png"/><Relationship Id="rId2" Type="http://schemas.openxmlformats.org/officeDocument/2006/relationships/oleObject" Target="../embeddings/oleObject3.bin"/><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6.png"/><Relationship Id="rId2" Type="http://schemas.openxmlformats.org/officeDocument/2006/relationships/oleObject" Target="../embeddings/oleObject4.bin"/><Relationship Id="rId1" Type="http://schemas.openxmlformats.org/officeDocument/2006/relationships/slideLayout" Target="../slideLayouts/slideLayout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51.png"/><Relationship Id="rId2" Type="http://schemas.openxmlformats.org/officeDocument/2006/relationships/image" Target="../media/image47.jpeg"/><Relationship Id="rId1" Type="http://schemas.openxmlformats.org/officeDocument/2006/relationships/slideLayout" Target="../slideLayouts/slideLayout9.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2.png"/><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9.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67.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emf"/><Relationship Id="rId9" Type="http://schemas.openxmlformats.org/officeDocument/2006/relationships/image" Target="../media/image79.jpeg"/></Relationships>
</file>

<file path=ppt/slides/_rels/slide2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3068" y="3617996"/>
            <a:ext cx="4627227" cy="1289863"/>
          </a:xfrm>
        </p:spPr>
        <p:txBody>
          <a:bodyPr>
            <a:normAutofit fontScale="90000"/>
          </a:bodyPr>
          <a:lstStyle/>
          <a:p>
            <a:r>
              <a:rPr lang="en-US" dirty="0" err="1"/>
              <a:t>Funksysteme</a:t>
            </a:r>
            <a:r>
              <a:rPr lang="en-US" dirty="0"/>
              <a:t> </a:t>
            </a:r>
            <a:r>
              <a:rPr lang="en-US" dirty="0" err="1"/>
              <a:t>simultan</a:t>
            </a:r>
            <a:r>
              <a:rPr lang="en-US" dirty="0"/>
              <a:t> </a:t>
            </a:r>
            <a:r>
              <a:rPr lang="en-US" dirty="0" err="1"/>
              <a:t>nutzen</a:t>
            </a:r>
            <a:r>
              <a:rPr lang="en-US" dirty="0"/>
              <a:t> und </a:t>
            </a:r>
            <a:r>
              <a:rPr lang="en-US" dirty="0" err="1"/>
              <a:t>störungsfrei</a:t>
            </a:r>
            <a:r>
              <a:rPr lang="en-US" dirty="0"/>
              <a:t> </a:t>
            </a:r>
            <a:r>
              <a:rPr lang="en-US" dirty="0" err="1"/>
              <a:t>koppeln</a:t>
            </a:r>
            <a:endParaRPr lang="da-DK" dirty="0"/>
          </a:p>
        </p:txBody>
      </p:sp>
      <p:sp>
        <p:nvSpPr>
          <p:cNvPr id="5" name="Text Placeholder 4"/>
          <p:cNvSpPr>
            <a:spLocks noGrp="1"/>
          </p:cNvSpPr>
          <p:nvPr>
            <p:ph type="body" sz="quarter" idx="10"/>
          </p:nvPr>
        </p:nvSpPr>
        <p:spPr/>
        <p:txBody>
          <a:bodyPr>
            <a:normAutofit/>
          </a:bodyPr>
          <a:lstStyle/>
          <a:p>
            <a:r>
              <a:rPr lang="da-DK" b="1" dirty="0"/>
              <a:t>PROCOM </a:t>
            </a:r>
            <a:r>
              <a:rPr lang="da-DK" b="1" dirty="0" err="1"/>
              <a:t>Deutschland</a:t>
            </a:r>
            <a:r>
              <a:rPr lang="da-DK" b="1" dirty="0"/>
              <a:t> GmbH</a:t>
            </a:r>
          </a:p>
        </p:txBody>
      </p:sp>
      <p:sp>
        <p:nvSpPr>
          <p:cNvPr id="6" name="Text Placeholder 5"/>
          <p:cNvSpPr>
            <a:spLocks noGrp="1"/>
          </p:cNvSpPr>
          <p:nvPr>
            <p:ph type="body" sz="quarter" idx="11"/>
          </p:nvPr>
        </p:nvSpPr>
        <p:spPr/>
        <p:txBody>
          <a:bodyPr>
            <a:noAutofit/>
          </a:bodyPr>
          <a:lstStyle/>
          <a:p>
            <a:r>
              <a:rPr lang="da-DK" dirty="0"/>
              <a:t>Ingo </a:t>
            </a:r>
            <a:r>
              <a:rPr lang="da-DK" dirty="0" err="1"/>
              <a:t>Semrau</a:t>
            </a:r>
            <a:endParaRPr lang="da-DK" sz="1600" dirty="0"/>
          </a:p>
        </p:txBody>
      </p:sp>
    </p:spTree>
    <p:extLst>
      <p:ext uri="{BB962C8B-B14F-4D97-AF65-F5344CB8AC3E}">
        <p14:creationId xmlns:p14="http://schemas.microsoft.com/office/powerpoint/2010/main" val="1643941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bgerundetes Rechteck 10">
            <a:extLst>
              <a:ext uri="{FF2B5EF4-FFF2-40B4-BE49-F238E27FC236}">
                <a16:creationId xmlns:a16="http://schemas.microsoft.com/office/drawing/2014/main" id="{7955C89C-0AB5-2451-7E52-21C633649A38}"/>
              </a:ext>
            </a:extLst>
          </p:cNvPr>
          <p:cNvSpPr/>
          <p:nvPr/>
        </p:nvSpPr>
        <p:spPr>
          <a:xfrm>
            <a:off x="732667" y="5480554"/>
            <a:ext cx="6647489" cy="712019"/>
          </a:xfrm>
          <a:prstGeom prst="roundRect">
            <a:avLst/>
          </a:prstGeom>
          <a:solidFill>
            <a:srgbClr val="FF0000">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itle 3">
            <a:extLst>
              <a:ext uri="{FF2B5EF4-FFF2-40B4-BE49-F238E27FC236}">
                <a16:creationId xmlns:a16="http://schemas.microsoft.com/office/drawing/2014/main" id="{CE1DBF17-FC08-0578-92A8-545433D398E6}"/>
              </a:ext>
            </a:extLst>
          </p:cNvPr>
          <p:cNvSpPr txBox="1">
            <a:spLocks/>
          </p:cNvSpPr>
          <p:nvPr/>
        </p:nvSpPr>
        <p:spPr>
          <a:xfrm>
            <a:off x="565251" y="163249"/>
            <a:ext cx="7026528" cy="1245226"/>
          </a:xfrm>
          <a:prstGeom prst="rect">
            <a:avLst/>
          </a:prstGeom>
        </p:spPr>
        <p:txBody>
          <a:bodyPr vert="horz" wrap="square" lIns="36000" tIns="0" rIns="91440" bIns="0" rtlCol="0" anchor="t" anchorCtr="0">
            <a:normAutofit/>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da-DK" dirty="0"/>
              <a:t>Splitter - </a:t>
            </a:r>
            <a:r>
              <a:rPr lang="da-DK" dirty="0" err="1"/>
              <a:t>Koppler</a:t>
            </a:r>
            <a:r>
              <a:rPr lang="da-DK" dirty="0"/>
              <a:t> - </a:t>
            </a:r>
            <a:r>
              <a:rPr lang="da-DK" dirty="0" err="1"/>
              <a:t>Teiler</a:t>
            </a:r>
            <a:r>
              <a:rPr lang="da-DK" dirty="0"/>
              <a:t> ???</a:t>
            </a:r>
            <a:endParaRPr lang="en-US" dirty="0"/>
          </a:p>
        </p:txBody>
      </p:sp>
      <p:sp>
        <p:nvSpPr>
          <p:cNvPr id="85" name="Title 3">
            <a:extLst>
              <a:ext uri="{FF2B5EF4-FFF2-40B4-BE49-F238E27FC236}">
                <a16:creationId xmlns:a16="http://schemas.microsoft.com/office/drawing/2014/main" id="{6478DA2D-DE77-769C-A09A-3AED09DF1F26}"/>
              </a:ext>
            </a:extLst>
          </p:cNvPr>
          <p:cNvSpPr txBox="1">
            <a:spLocks/>
          </p:cNvSpPr>
          <p:nvPr/>
        </p:nvSpPr>
        <p:spPr>
          <a:xfrm>
            <a:off x="678226" y="1202619"/>
            <a:ext cx="6306774" cy="753113"/>
          </a:xfrm>
          <a:prstGeom prst="rect">
            <a:avLst/>
          </a:prstGeom>
        </p:spPr>
        <p:txBody>
          <a:bodyPr vert="horz" wrap="square" lIns="36000" tIns="0" rIns="91440" bIns="0" rtlCol="0" anchor="t" anchorCtr="0">
            <a:normAutofit/>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2400" b="0" dirty="0" err="1"/>
              <a:t>Systemdesign</a:t>
            </a:r>
            <a:r>
              <a:rPr lang="en-US" sz="2400" b="0" dirty="0"/>
              <a:t> von </a:t>
            </a:r>
            <a:r>
              <a:rPr lang="en-US" sz="2400" b="0" dirty="0" err="1"/>
              <a:t>Koppelnetzwerken</a:t>
            </a:r>
            <a:r>
              <a:rPr lang="en-US" sz="2400" b="0" dirty="0"/>
              <a:t> </a:t>
            </a:r>
            <a:r>
              <a:rPr lang="en-US" sz="2400" b="0" dirty="0" err="1"/>
              <a:t>gehört</a:t>
            </a:r>
            <a:r>
              <a:rPr lang="en-US" sz="2400" b="0" dirty="0"/>
              <a:t> in die </a:t>
            </a:r>
            <a:r>
              <a:rPr lang="en-US" sz="2400" b="0" dirty="0" err="1"/>
              <a:t>Hände</a:t>
            </a:r>
            <a:r>
              <a:rPr lang="en-US" sz="2400" b="0" dirty="0"/>
              <a:t> von </a:t>
            </a:r>
            <a:r>
              <a:rPr lang="en-US" sz="2400" b="0" dirty="0" err="1"/>
              <a:t>erfahrenen</a:t>
            </a:r>
            <a:r>
              <a:rPr lang="en-US" sz="2400" b="0" dirty="0"/>
              <a:t> </a:t>
            </a:r>
            <a:r>
              <a:rPr lang="en-US" sz="2400" b="0" dirty="0" err="1"/>
              <a:t>Spezialisten</a:t>
            </a:r>
            <a:r>
              <a:rPr lang="en-US" sz="2400" b="0" dirty="0"/>
              <a:t>.</a:t>
            </a:r>
          </a:p>
        </p:txBody>
      </p:sp>
      <p:sp>
        <p:nvSpPr>
          <p:cNvPr id="86" name="Title 3">
            <a:extLst>
              <a:ext uri="{FF2B5EF4-FFF2-40B4-BE49-F238E27FC236}">
                <a16:creationId xmlns:a16="http://schemas.microsoft.com/office/drawing/2014/main" id="{CFC4FCF2-6262-4569-A6CD-38E1592DFF1B}"/>
              </a:ext>
            </a:extLst>
          </p:cNvPr>
          <p:cNvSpPr txBox="1">
            <a:spLocks/>
          </p:cNvSpPr>
          <p:nvPr/>
        </p:nvSpPr>
        <p:spPr>
          <a:xfrm>
            <a:off x="767126" y="2330400"/>
            <a:ext cx="3220674" cy="3018887"/>
          </a:xfrm>
          <a:prstGeom prst="rect">
            <a:avLst/>
          </a:prstGeom>
        </p:spPr>
        <p:txBody>
          <a:bodyPr vert="horz" wrap="square" lIns="36000" tIns="0" rIns="91440" bIns="0" rtlCol="0" anchor="t" anchorCtr="0">
            <a:normAutofit fontScale="92500" lnSpcReduction="200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pPr marL="342900" indent="-342900">
              <a:buFontTx/>
              <a:buChar char="-"/>
            </a:pPr>
            <a:r>
              <a:rPr lang="en-US" sz="2400" b="0" dirty="0" err="1"/>
              <a:t>Koppler</a:t>
            </a:r>
            <a:endParaRPr lang="en-US" sz="2400" b="0" dirty="0"/>
          </a:p>
          <a:p>
            <a:pPr marL="342900" indent="-342900">
              <a:buFontTx/>
              <a:buChar char="-"/>
            </a:pPr>
            <a:r>
              <a:rPr lang="en-US" sz="2400" b="0" dirty="0"/>
              <a:t>Splitter</a:t>
            </a:r>
          </a:p>
          <a:p>
            <a:pPr marL="342900" indent="-342900">
              <a:buFontTx/>
              <a:buChar char="-"/>
            </a:pPr>
            <a:r>
              <a:rPr lang="en-US" sz="2400" b="0" dirty="0" err="1"/>
              <a:t>Leistungsteiler</a:t>
            </a:r>
            <a:endParaRPr lang="en-US" sz="2400" b="0" dirty="0"/>
          </a:p>
          <a:p>
            <a:pPr marL="342900" indent="-342900">
              <a:buFontTx/>
              <a:buChar char="-"/>
            </a:pPr>
            <a:r>
              <a:rPr lang="en-US" sz="2400" b="0" dirty="0" err="1"/>
              <a:t>Leitungsteiler</a:t>
            </a:r>
            <a:endParaRPr lang="en-US" sz="2400" b="0" dirty="0"/>
          </a:p>
          <a:p>
            <a:pPr marL="342900" indent="-342900">
              <a:buFontTx/>
              <a:buChar char="-"/>
            </a:pPr>
            <a:r>
              <a:rPr lang="en-US" sz="2400" b="0" dirty="0"/>
              <a:t>Resistive </a:t>
            </a:r>
            <a:r>
              <a:rPr lang="en-US" sz="2400" b="0" dirty="0" err="1"/>
              <a:t>Verteiler</a:t>
            </a:r>
            <a:endParaRPr lang="en-US" sz="2400" b="0" dirty="0"/>
          </a:p>
          <a:p>
            <a:pPr marL="342900" indent="-342900">
              <a:buFontTx/>
              <a:buChar char="-"/>
            </a:pPr>
            <a:r>
              <a:rPr lang="en-US" sz="2400" b="0" dirty="0" err="1"/>
              <a:t>Reaktive</a:t>
            </a:r>
            <a:r>
              <a:rPr lang="en-US" sz="2400" b="0" dirty="0"/>
              <a:t> </a:t>
            </a:r>
            <a:r>
              <a:rPr lang="en-US" sz="2400" b="0" dirty="0" err="1"/>
              <a:t>Verteiler</a:t>
            </a:r>
            <a:endParaRPr lang="en-US" sz="2400" b="0" dirty="0"/>
          </a:p>
          <a:p>
            <a:pPr marL="342900" indent="-342900">
              <a:buFontTx/>
              <a:buChar char="-"/>
            </a:pPr>
            <a:r>
              <a:rPr lang="en-US" sz="2400" b="0" dirty="0"/>
              <a:t>Filter</a:t>
            </a:r>
          </a:p>
          <a:p>
            <a:pPr marL="342900" indent="-342900">
              <a:buFontTx/>
              <a:buChar char="-"/>
            </a:pPr>
            <a:r>
              <a:rPr lang="en-US" sz="2400" b="0" dirty="0"/>
              <a:t>Duplexer</a:t>
            </a:r>
          </a:p>
          <a:p>
            <a:pPr marL="342900" indent="-342900">
              <a:buFontTx/>
              <a:buChar char="-"/>
            </a:pPr>
            <a:r>
              <a:rPr lang="en-US" sz="2400" b="0" dirty="0"/>
              <a:t>Diplexer</a:t>
            </a:r>
          </a:p>
          <a:p>
            <a:pPr marL="342900" indent="-342900">
              <a:buFontTx/>
              <a:buChar char="-"/>
            </a:pPr>
            <a:r>
              <a:rPr lang="en-US" sz="2400" b="0" dirty="0" err="1"/>
              <a:t>Isolatoren</a:t>
            </a:r>
            <a:endParaRPr lang="en-US" sz="2400" b="0" dirty="0"/>
          </a:p>
          <a:p>
            <a:pPr marL="342900" indent="-342900">
              <a:buFontTx/>
              <a:buChar char="-"/>
            </a:pPr>
            <a:r>
              <a:rPr lang="en-US" sz="2400" b="0" dirty="0" err="1"/>
              <a:t>Hybride</a:t>
            </a:r>
            <a:endParaRPr lang="en-US" sz="2400" b="0" dirty="0"/>
          </a:p>
          <a:p>
            <a:pPr marL="342900" indent="-342900">
              <a:buFontTx/>
              <a:buChar char="-"/>
            </a:pPr>
            <a:endParaRPr lang="en-US" sz="2400" b="0" dirty="0"/>
          </a:p>
          <a:p>
            <a:pPr marL="342900" indent="-342900">
              <a:buFontTx/>
              <a:buChar char="-"/>
            </a:pPr>
            <a:endParaRPr lang="en-US" sz="2400" b="0" dirty="0"/>
          </a:p>
        </p:txBody>
      </p:sp>
      <p:sp>
        <p:nvSpPr>
          <p:cNvPr id="87" name="Title 3">
            <a:extLst>
              <a:ext uri="{FF2B5EF4-FFF2-40B4-BE49-F238E27FC236}">
                <a16:creationId xmlns:a16="http://schemas.microsoft.com/office/drawing/2014/main" id="{7BF9B749-EA02-D4E3-2220-6004D551C7B5}"/>
              </a:ext>
            </a:extLst>
          </p:cNvPr>
          <p:cNvSpPr txBox="1">
            <a:spLocks/>
          </p:cNvSpPr>
          <p:nvPr/>
        </p:nvSpPr>
        <p:spPr>
          <a:xfrm>
            <a:off x="767126" y="5558787"/>
            <a:ext cx="6647489" cy="753113"/>
          </a:xfrm>
          <a:prstGeom prst="rect">
            <a:avLst/>
          </a:prstGeom>
        </p:spPr>
        <p:txBody>
          <a:bodyPr vert="horz" wrap="square" lIns="36000" tIns="0" rIns="91440" bIns="0" rtlCol="0" anchor="t" anchorCtr="0">
            <a:normAutofit fontScale="85000" lnSpcReduction="100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2400" b="0" dirty="0"/>
              <a:t>Die </a:t>
            </a:r>
            <a:r>
              <a:rPr lang="en-US" sz="2400" b="0" dirty="0" err="1"/>
              <a:t>Funktionalität</a:t>
            </a:r>
            <a:r>
              <a:rPr lang="en-US" sz="2400" b="0" dirty="0"/>
              <a:t> </a:t>
            </a:r>
            <a:r>
              <a:rPr lang="en-US" sz="2400" b="0" dirty="0" err="1"/>
              <a:t>hängt</a:t>
            </a:r>
            <a:r>
              <a:rPr lang="en-US" sz="2400" b="0" dirty="0"/>
              <a:t> oft von </a:t>
            </a:r>
            <a:r>
              <a:rPr lang="en-US" sz="2400" b="0" dirty="0" err="1"/>
              <a:t>Parametern</a:t>
            </a:r>
            <a:r>
              <a:rPr lang="en-US" sz="2400" b="0" dirty="0"/>
              <a:t> ab, die in den </a:t>
            </a:r>
          </a:p>
          <a:p>
            <a:r>
              <a:rPr lang="en-US" sz="2400" b="0" dirty="0" err="1"/>
              <a:t>Produkt-Datenblättern</a:t>
            </a:r>
            <a:r>
              <a:rPr lang="en-US" sz="2400" b="0" dirty="0"/>
              <a:t> </a:t>
            </a:r>
            <a:r>
              <a:rPr lang="en-US" sz="2400" b="0" dirty="0" err="1"/>
              <a:t>nicht</a:t>
            </a:r>
            <a:r>
              <a:rPr lang="en-US" sz="2400" b="0" dirty="0"/>
              <a:t> </a:t>
            </a:r>
            <a:r>
              <a:rPr lang="en-US" sz="2400" b="0" dirty="0" err="1"/>
              <a:t>spezifiziert</a:t>
            </a:r>
            <a:r>
              <a:rPr lang="en-US" sz="2400" b="0" dirty="0"/>
              <a:t> </a:t>
            </a:r>
            <a:r>
              <a:rPr lang="en-US" sz="2400" b="0" dirty="0" err="1"/>
              <a:t>sind</a:t>
            </a:r>
            <a:r>
              <a:rPr lang="en-US" sz="2400" b="0" dirty="0"/>
              <a:t>.</a:t>
            </a:r>
          </a:p>
        </p:txBody>
      </p:sp>
      <p:pic>
        <p:nvPicPr>
          <p:cNvPr id="3" name="Grafik 2">
            <a:extLst>
              <a:ext uri="{FF2B5EF4-FFF2-40B4-BE49-F238E27FC236}">
                <a16:creationId xmlns:a16="http://schemas.microsoft.com/office/drawing/2014/main" id="{510774BD-BE54-50EA-CC5B-9B0CF723CC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1665" y="2238889"/>
            <a:ext cx="2959100" cy="3632954"/>
          </a:xfrm>
          <a:prstGeom prst="rect">
            <a:avLst/>
          </a:prstGeom>
        </p:spPr>
      </p:pic>
      <p:pic>
        <p:nvPicPr>
          <p:cNvPr id="10" name="Grafik 9">
            <a:extLst>
              <a:ext uri="{FF2B5EF4-FFF2-40B4-BE49-F238E27FC236}">
                <a16:creationId xmlns:a16="http://schemas.microsoft.com/office/drawing/2014/main" id="{852F4137-0AB5-54F8-3499-8C931F82F0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0650" y="2238889"/>
            <a:ext cx="2959100" cy="3632954"/>
          </a:xfrm>
          <a:prstGeom prst="rect">
            <a:avLst/>
          </a:prstGeom>
        </p:spPr>
      </p:pic>
      <p:pic>
        <p:nvPicPr>
          <p:cNvPr id="12" name="Grafik 11">
            <a:extLst>
              <a:ext uri="{FF2B5EF4-FFF2-40B4-BE49-F238E27FC236}">
                <a16:creationId xmlns:a16="http://schemas.microsoft.com/office/drawing/2014/main" id="{462EF568-C928-E6E0-0230-15E1C315F2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6999" y="2238889"/>
            <a:ext cx="2944451" cy="3632954"/>
          </a:xfrm>
          <a:prstGeom prst="rect">
            <a:avLst/>
          </a:prstGeom>
        </p:spPr>
      </p:pic>
      <p:pic>
        <p:nvPicPr>
          <p:cNvPr id="14" name="Grafik 13">
            <a:extLst>
              <a:ext uri="{FF2B5EF4-FFF2-40B4-BE49-F238E27FC236}">
                <a16:creationId xmlns:a16="http://schemas.microsoft.com/office/drawing/2014/main" id="{0014DF46-2565-E8D9-2D8E-56DFBF6420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650" y="2238889"/>
            <a:ext cx="2959100" cy="3632954"/>
          </a:xfrm>
          <a:prstGeom prst="rect">
            <a:avLst/>
          </a:prstGeom>
        </p:spPr>
      </p:pic>
      <p:sp>
        <p:nvSpPr>
          <p:cNvPr id="88" name="Rechteck 87">
            <a:extLst>
              <a:ext uri="{FF2B5EF4-FFF2-40B4-BE49-F238E27FC236}">
                <a16:creationId xmlns:a16="http://schemas.microsoft.com/office/drawing/2014/main" id="{DC76651C-AF2A-7B90-C228-352EF1801D72}"/>
              </a:ext>
            </a:extLst>
          </p:cNvPr>
          <p:cNvSpPr/>
          <p:nvPr/>
        </p:nvSpPr>
        <p:spPr>
          <a:xfrm>
            <a:off x="444500" y="6616700"/>
            <a:ext cx="2362200" cy="241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1074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5" grpId="0"/>
      <p:bldP spid="86" grpId="0"/>
      <p:bldP spid="8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EA8DEAD1-92D1-EA7F-9352-7CFB7638E7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2855" y="1833652"/>
            <a:ext cx="7492609" cy="4929348"/>
          </a:xfrm>
          <a:prstGeom prst="rect">
            <a:avLst/>
          </a:prstGeom>
        </p:spPr>
      </p:pic>
      <p:sp>
        <p:nvSpPr>
          <p:cNvPr id="4" name="Title 3"/>
          <p:cNvSpPr>
            <a:spLocks noGrp="1"/>
          </p:cNvSpPr>
          <p:nvPr>
            <p:ph type="title"/>
          </p:nvPr>
        </p:nvSpPr>
        <p:spPr>
          <a:xfrm>
            <a:off x="767127" y="457252"/>
            <a:ext cx="4859950" cy="554075"/>
          </a:xfrm>
        </p:spPr>
        <p:txBody>
          <a:bodyPr>
            <a:normAutofit/>
          </a:bodyPr>
          <a:lstStyle/>
          <a:p>
            <a:r>
              <a:rPr lang="en-US" dirty="0"/>
              <a:t>Duplexer</a:t>
            </a:r>
          </a:p>
        </p:txBody>
      </p:sp>
      <p:sp>
        <p:nvSpPr>
          <p:cNvPr id="25" name="AutoShape 2" descr="cid:0768-0002-0C-03-TJ-2">
            <a:extLst>
              <a:ext uri="{FF2B5EF4-FFF2-40B4-BE49-F238E27FC236}">
                <a16:creationId xmlns:a16="http://schemas.microsoft.com/office/drawing/2014/main" id="{5AB6D9E5-6608-9D4D-B6DE-98D20CEEE5FB}"/>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6" name="AutoShape 4" descr="cid:0768-0002-0C-03-TJ-2">
            <a:extLst>
              <a:ext uri="{FF2B5EF4-FFF2-40B4-BE49-F238E27FC236}">
                <a16:creationId xmlns:a16="http://schemas.microsoft.com/office/drawing/2014/main" id="{D56219CE-07F3-4442-B20F-BBD3C3BAC8BA}"/>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7" name="AutoShape 6" descr="cid:0768-0002-0C-03-TJ-2">
            <a:extLst>
              <a:ext uri="{FF2B5EF4-FFF2-40B4-BE49-F238E27FC236}">
                <a16:creationId xmlns:a16="http://schemas.microsoft.com/office/drawing/2014/main" id="{54993CEF-458D-4B48-AE01-56BA2957DC9C}"/>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8" name="AutoShape 8" descr="cid:0768-0002-0C-03-TJ-2">
            <a:extLst>
              <a:ext uri="{FF2B5EF4-FFF2-40B4-BE49-F238E27FC236}">
                <a16:creationId xmlns:a16="http://schemas.microsoft.com/office/drawing/2014/main" id="{EAD8C758-1D30-FC49-87D0-F177746FAAD4}"/>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9" name="AutoShape 12" descr="cid:0632-0041-0D-03-TJ-4">
            <a:extLst>
              <a:ext uri="{FF2B5EF4-FFF2-40B4-BE49-F238E27FC236}">
                <a16:creationId xmlns:a16="http://schemas.microsoft.com/office/drawing/2014/main" id="{E5FDA611-6A66-D84C-AB41-A0743528DA5B}"/>
              </a:ext>
            </a:extLst>
          </p:cNvPr>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30" name="AutoShape 14" descr="cid:0632-0041-0D-03-TJ-4">
            <a:extLst>
              <a:ext uri="{FF2B5EF4-FFF2-40B4-BE49-F238E27FC236}">
                <a16:creationId xmlns:a16="http://schemas.microsoft.com/office/drawing/2014/main" id="{A3CA30DD-7CD1-0B47-A437-D00B80A5CB1A}"/>
              </a:ext>
            </a:extLst>
          </p:cNvPr>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graphicFrame>
        <p:nvGraphicFramePr>
          <p:cNvPr id="16" name="Object 2">
            <a:extLst>
              <a:ext uri="{FF2B5EF4-FFF2-40B4-BE49-F238E27FC236}">
                <a16:creationId xmlns:a16="http://schemas.microsoft.com/office/drawing/2014/main" id="{18A8E1AE-057F-7348-A6A8-F03724A99EFA}"/>
              </a:ext>
            </a:extLst>
          </p:cNvPr>
          <p:cNvGraphicFramePr>
            <a:graphicFrameLocks noChangeAspect="1"/>
          </p:cNvGraphicFramePr>
          <p:nvPr/>
        </p:nvGraphicFramePr>
        <p:xfrm>
          <a:off x="6998677" y="457252"/>
          <a:ext cx="2333361" cy="1548177"/>
        </p:xfrm>
        <a:graphic>
          <a:graphicData uri="http://schemas.openxmlformats.org/presentationml/2006/ole">
            <mc:AlternateContent xmlns:mc="http://schemas.openxmlformats.org/markup-compatibility/2006">
              <mc:Choice xmlns:v="urn:schemas-microsoft-com:vml" Requires="v">
                <p:oleObj name="CorelPhotoPaint.Image.8" r:id="rId3" imgW="7238095" imgH="4800000" progId="CorelPhotoPaint.Image.8">
                  <p:embed/>
                </p:oleObj>
              </mc:Choice>
              <mc:Fallback>
                <p:oleObj name="CorelPhotoPaint.Image.8" r:id="rId3" imgW="7238095" imgH="4800000" progId="CorelPhotoPaint.Image.8">
                  <p:embed/>
                  <p:pic>
                    <p:nvPicPr>
                      <p:cNvPr id="16" name="Object 2">
                        <a:extLst>
                          <a:ext uri="{FF2B5EF4-FFF2-40B4-BE49-F238E27FC236}">
                            <a16:creationId xmlns:a16="http://schemas.microsoft.com/office/drawing/2014/main" id="{18A8E1AE-057F-7348-A6A8-F03724A99E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8677" y="457252"/>
                        <a:ext cx="2333361" cy="1548177"/>
                      </a:xfrm>
                      <a:prstGeom prst="rect">
                        <a:avLst/>
                      </a:prstGeom>
                      <a:noFill/>
                      <a:ln>
                        <a:noFill/>
                      </a:ln>
                      <a:effectLst/>
                    </p:spPr>
                  </p:pic>
                </p:oleObj>
              </mc:Fallback>
            </mc:AlternateContent>
          </a:graphicData>
        </a:graphic>
      </p:graphicFrame>
      <p:sp>
        <p:nvSpPr>
          <p:cNvPr id="32" name="Title 3">
            <a:extLst>
              <a:ext uri="{FF2B5EF4-FFF2-40B4-BE49-F238E27FC236}">
                <a16:creationId xmlns:a16="http://schemas.microsoft.com/office/drawing/2014/main" id="{0B01AA4C-F512-DA4A-9B86-45CD477A2473}"/>
              </a:ext>
            </a:extLst>
          </p:cNvPr>
          <p:cNvSpPr txBox="1">
            <a:spLocks/>
          </p:cNvSpPr>
          <p:nvPr/>
        </p:nvSpPr>
        <p:spPr>
          <a:xfrm>
            <a:off x="867737" y="1138990"/>
            <a:ext cx="5729839" cy="1491425"/>
          </a:xfrm>
          <a:prstGeom prst="rect">
            <a:avLst/>
          </a:prstGeom>
        </p:spPr>
        <p:txBody>
          <a:bodyPr vert="horz" wrap="square" lIns="36000" tIns="0" rIns="91440" bIns="0" rtlCol="0" anchor="t" anchorCtr="0">
            <a:normAutofit/>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1800" b="0" dirty="0" err="1"/>
              <a:t>Zusammenschaltung</a:t>
            </a:r>
            <a:r>
              <a:rPr lang="en-US" sz="1800" b="0" dirty="0"/>
              <a:t> </a:t>
            </a:r>
            <a:r>
              <a:rPr lang="en-US" sz="1800" b="0" dirty="0" err="1"/>
              <a:t>oder</a:t>
            </a:r>
            <a:r>
              <a:rPr lang="en-US" sz="1800" b="0" dirty="0"/>
              <a:t> </a:t>
            </a:r>
            <a:r>
              <a:rPr lang="en-US" sz="1800" b="0" dirty="0" err="1"/>
              <a:t>Trennung</a:t>
            </a:r>
            <a:r>
              <a:rPr lang="en-US" sz="1800" b="0" dirty="0"/>
              <a:t> von 2 </a:t>
            </a:r>
            <a:r>
              <a:rPr lang="en-US" sz="1800" b="0" dirty="0" err="1"/>
              <a:t>Frequenzen</a:t>
            </a:r>
            <a:r>
              <a:rPr lang="en-US" sz="1800" b="0" dirty="0"/>
              <a:t> </a:t>
            </a:r>
            <a:r>
              <a:rPr lang="en-US" sz="1800" b="0" dirty="0" err="1"/>
              <a:t>oder</a:t>
            </a:r>
            <a:r>
              <a:rPr lang="en-US" sz="1800" b="0" dirty="0"/>
              <a:t> </a:t>
            </a:r>
            <a:r>
              <a:rPr lang="en-US" sz="1800" b="0" dirty="0" err="1"/>
              <a:t>Schaltbandbreiten</a:t>
            </a:r>
            <a:r>
              <a:rPr lang="en-US" sz="1800" b="0" dirty="0"/>
              <a:t> </a:t>
            </a:r>
            <a:r>
              <a:rPr lang="en-US" sz="1800" b="0" dirty="0" err="1"/>
              <a:t>innerhalb</a:t>
            </a:r>
            <a:r>
              <a:rPr lang="en-US" sz="1800" b="0" dirty="0"/>
              <a:t> </a:t>
            </a:r>
            <a:r>
              <a:rPr lang="en-US" sz="1800" b="0" dirty="0" err="1"/>
              <a:t>eines</a:t>
            </a:r>
            <a:r>
              <a:rPr lang="en-US" sz="1800" b="0" dirty="0"/>
              <a:t> </a:t>
            </a:r>
            <a:r>
              <a:rPr lang="en-US" sz="1800" b="0" dirty="0" err="1"/>
              <a:t>gemeinsamen</a:t>
            </a:r>
            <a:r>
              <a:rPr lang="en-US" sz="1800" b="0" dirty="0"/>
              <a:t> Bands</a:t>
            </a:r>
          </a:p>
        </p:txBody>
      </p:sp>
      <p:sp>
        <p:nvSpPr>
          <p:cNvPr id="20" name="Title 3">
            <a:extLst>
              <a:ext uri="{FF2B5EF4-FFF2-40B4-BE49-F238E27FC236}">
                <a16:creationId xmlns:a16="http://schemas.microsoft.com/office/drawing/2014/main" id="{978A78E4-BCA2-4333-36B0-9F6B1425D06A}"/>
              </a:ext>
            </a:extLst>
          </p:cNvPr>
          <p:cNvSpPr txBox="1">
            <a:spLocks/>
          </p:cNvSpPr>
          <p:nvPr/>
        </p:nvSpPr>
        <p:spPr>
          <a:xfrm>
            <a:off x="867738" y="2332751"/>
            <a:ext cx="5729839" cy="1491425"/>
          </a:xfrm>
          <a:prstGeom prst="rect">
            <a:avLst/>
          </a:prstGeom>
        </p:spPr>
        <p:txBody>
          <a:bodyPr vert="horz" wrap="square" lIns="36000" tIns="0" rIns="91440" bIns="0" rtlCol="0" anchor="t" anchorCtr="0">
            <a:normAutofit/>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1800" b="0" dirty="0" err="1"/>
              <a:t>Beispiel</a:t>
            </a:r>
            <a:r>
              <a:rPr lang="en-US" sz="1800" b="0" dirty="0"/>
              <a:t> 1 :</a:t>
            </a:r>
          </a:p>
          <a:p>
            <a:r>
              <a:rPr lang="en-US" sz="1800" b="0" dirty="0" err="1"/>
              <a:t>Zusammenschalten</a:t>
            </a:r>
            <a:r>
              <a:rPr lang="en-US" sz="1800" b="0" dirty="0"/>
              <a:t> des Senders und des </a:t>
            </a:r>
            <a:r>
              <a:rPr lang="en-US" sz="1800" b="0" dirty="0" err="1"/>
              <a:t>Empfängers</a:t>
            </a:r>
            <a:r>
              <a:rPr lang="en-US" sz="1800" b="0" dirty="0"/>
              <a:t> </a:t>
            </a:r>
            <a:r>
              <a:rPr lang="en-US" sz="1800" b="0" dirty="0" err="1"/>
              <a:t>eines</a:t>
            </a:r>
            <a:r>
              <a:rPr lang="en-US" sz="1800" b="0" dirty="0"/>
              <a:t> Repeaters auf </a:t>
            </a:r>
            <a:r>
              <a:rPr lang="en-US" sz="1800" b="0" dirty="0" err="1"/>
              <a:t>eine</a:t>
            </a:r>
            <a:r>
              <a:rPr lang="en-US" sz="1800" b="0" dirty="0"/>
              <a:t> </a:t>
            </a:r>
            <a:r>
              <a:rPr lang="en-US" sz="1800" b="0" dirty="0" err="1"/>
              <a:t>gemeinsame</a:t>
            </a:r>
            <a:r>
              <a:rPr lang="en-US" sz="1800" b="0" dirty="0"/>
              <a:t> </a:t>
            </a:r>
            <a:r>
              <a:rPr lang="en-US" sz="1800" b="0" dirty="0" err="1"/>
              <a:t>Antenne</a:t>
            </a:r>
            <a:endParaRPr lang="en-US" sz="1800" b="0" dirty="0"/>
          </a:p>
        </p:txBody>
      </p:sp>
    </p:spTree>
    <p:extLst>
      <p:ext uri="{BB962C8B-B14F-4D97-AF65-F5344CB8AC3E}">
        <p14:creationId xmlns:p14="http://schemas.microsoft.com/office/powerpoint/2010/main" val="139250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7127" y="457252"/>
            <a:ext cx="4859950" cy="554075"/>
          </a:xfrm>
        </p:spPr>
        <p:txBody>
          <a:bodyPr>
            <a:normAutofit/>
          </a:bodyPr>
          <a:lstStyle/>
          <a:p>
            <a:r>
              <a:rPr lang="en-US" dirty="0"/>
              <a:t>Duplexer</a:t>
            </a:r>
          </a:p>
        </p:txBody>
      </p:sp>
      <p:sp>
        <p:nvSpPr>
          <p:cNvPr id="25" name="AutoShape 2" descr="cid:0768-0002-0C-03-TJ-2">
            <a:extLst>
              <a:ext uri="{FF2B5EF4-FFF2-40B4-BE49-F238E27FC236}">
                <a16:creationId xmlns:a16="http://schemas.microsoft.com/office/drawing/2014/main" id="{5AB6D9E5-6608-9D4D-B6DE-98D20CEEE5FB}"/>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6" name="AutoShape 4" descr="cid:0768-0002-0C-03-TJ-2">
            <a:extLst>
              <a:ext uri="{FF2B5EF4-FFF2-40B4-BE49-F238E27FC236}">
                <a16:creationId xmlns:a16="http://schemas.microsoft.com/office/drawing/2014/main" id="{D56219CE-07F3-4442-B20F-BBD3C3BAC8BA}"/>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7" name="AutoShape 6" descr="cid:0768-0002-0C-03-TJ-2">
            <a:extLst>
              <a:ext uri="{FF2B5EF4-FFF2-40B4-BE49-F238E27FC236}">
                <a16:creationId xmlns:a16="http://schemas.microsoft.com/office/drawing/2014/main" id="{54993CEF-458D-4B48-AE01-56BA2957DC9C}"/>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8" name="AutoShape 8" descr="cid:0768-0002-0C-03-TJ-2">
            <a:extLst>
              <a:ext uri="{FF2B5EF4-FFF2-40B4-BE49-F238E27FC236}">
                <a16:creationId xmlns:a16="http://schemas.microsoft.com/office/drawing/2014/main" id="{EAD8C758-1D30-FC49-87D0-F177746FAAD4}"/>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9" name="AutoShape 12" descr="cid:0632-0041-0D-03-TJ-4">
            <a:extLst>
              <a:ext uri="{FF2B5EF4-FFF2-40B4-BE49-F238E27FC236}">
                <a16:creationId xmlns:a16="http://schemas.microsoft.com/office/drawing/2014/main" id="{E5FDA611-6A66-D84C-AB41-A0743528DA5B}"/>
              </a:ext>
            </a:extLst>
          </p:cNvPr>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30" name="AutoShape 14" descr="cid:0632-0041-0D-03-TJ-4">
            <a:extLst>
              <a:ext uri="{FF2B5EF4-FFF2-40B4-BE49-F238E27FC236}">
                <a16:creationId xmlns:a16="http://schemas.microsoft.com/office/drawing/2014/main" id="{A3CA30DD-7CD1-0B47-A437-D00B80A5CB1A}"/>
              </a:ext>
            </a:extLst>
          </p:cNvPr>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graphicFrame>
        <p:nvGraphicFramePr>
          <p:cNvPr id="16" name="Object 2">
            <a:extLst>
              <a:ext uri="{FF2B5EF4-FFF2-40B4-BE49-F238E27FC236}">
                <a16:creationId xmlns:a16="http://schemas.microsoft.com/office/drawing/2014/main" id="{18A8E1AE-057F-7348-A6A8-F03724A99EFA}"/>
              </a:ext>
            </a:extLst>
          </p:cNvPr>
          <p:cNvGraphicFramePr>
            <a:graphicFrameLocks noChangeAspect="1"/>
          </p:cNvGraphicFramePr>
          <p:nvPr/>
        </p:nvGraphicFramePr>
        <p:xfrm>
          <a:off x="6998677" y="457252"/>
          <a:ext cx="2333361" cy="1548177"/>
        </p:xfrm>
        <a:graphic>
          <a:graphicData uri="http://schemas.openxmlformats.org/presentationml/2006/ole">
            <mc:AlternateContent xmlns:mc="http://schemas.openxmlformats.org/markup-compatibility/2006">
              <mc:Choice xmlns:v="urn:schemas-microsoft-com:vml" Requires="v">
                <p:oleObj name="CorelPhotoPaint.Image.8" r:id="rId2" imgW="7238095" imgH="4800000" progId="CorelPhotoPaint.Image.8">
                  <p:embed/>
                </p:oleObj>
              </mc:Choice>
              <mc:Fallback>
                <p:oleObj name="CorelPhotoPaint.Image.8" r:id="rId2" imgW="7238095" imgH="4800000" progId="CorelPhotoPaint.Image.8">
                  <p:embed/>
                  <p:pic>
                    <p:nvPicPr>
                      <p:cNvPr id="16" name="Object 2">
                        <a:extLst>
                          <a:ext uri="{FF2B5EF4-FFF2-40B4-BE49-F238E27FC236}">
                            <a16:creationId xmlns:a16="http://schemas.microsoft.com/office/drawing/2014/main" id="{18A8E1AE-057F-7348-A6A8-F03724A99E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8677" y="457252"/>
                        <a:ext cx="2333361" cy="1548177"/>
                      </a:xfrm>
                      <a:prstGeom prst="rect">
                        <a:avLst/>
                      </a:prstGeom>
                      <a:noFill/>
                      <a:ln>
                        <a:noFill/>
                      </a:ln>
                      <a:effectLst/>
                    </p:spPr>
                  </p:pic>
                </p:oleObj>
              </mc:Fallback>
            </mc:AlternateContent>
          </a:graphicData>
        </a:graphic>
      </p:graphicFrame>
      <p:sp>
        <p:nvSpPr>
          <p:cNvPr id="32" name="Title 3">
            <a:extLst>
              <a:ext uri="{FF2B5EF4-FFF2-40B4-BE49-F238E27FC236}">
                <a16:creationId xmlns:a16="http://schemas.microsoft.com/office/drawing/2014/main" id="{0B01AA4C-F512-DA4A-9B86-45CD477A2473}"/>
              </a:ext>
            </a:extLst>
          </p:cNvPr>
          <p:cNvSpPr txBox="1">
            <a:spLocks/>
          </p:cNvSpPr>
          <p:nvPr/>
        </p:nvSpPr>
        <p:spPr>
          <a:xfrm>
            <a:off x="867737" y="1138990"/>
            <a:ext cx="5729839" cy="1491425"/>
          </a:xfrm>
          <a:prstGeom prst="rect">
            <a:avLst/>
          </a:prstGeom>
        </p:spPr>
        <p:txBody>
          <a:bodyPr vert="horz" wrap="square" lIns="36000" tIns="0" rIns="91440" bIns="0" rtlCol="0" anchor="t" anchorCtr="0">
            <a:normAutofit/>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1800" b="0" dirty="0" err="1"/>
              <a:t>Zusammenschaltung</a:t>
            </a:r>
            <a:r>
              <a:rPr lang="en-US" sz="1800" b="0" dirty="0"/>
              <a:t> </a:t>
            </a:r>
            <a:r>
              <a:rPr lang="en-US" sz="1800" b="0" dirty="0" err="1"/>
              <a:t>oder</a:t>
            </a:r>
            <a:r>
              <a:rPr lang="en-US" sz="1800" b="0" dirty="0"/>
              <a:t> </a:t>
            </a:r>
            <a:r>
              <a:rPr lang="en-US" sz="1800" b="0" dirty="0" err="1"/>
              <a:t>Trennung</a:t>
            </a:r>
            <a:r>
              <a:rPr lang="en-US" sz="1800" b="0" dirty="0"/>
              <a:t> von 2 </a:t>
            </a:r>
            <a:r>
              <a:rPr lang="en-US" sz="1800" b="0" dirty="0" err="1"/>
              <a:t>Frequenzen</a:t>
            </a:r>
            <a:r>
              <a:rPr lang="en-US" sz="1800" b="0" dirty="0"/>
              <a:t> </a:t>
            </a:r>
            <a:r>
              <a:rPr lang="en-US" sz="1800" b="0" dirty="0" err="1"/>
              <a:t>oder</a:t>
            </a:r>
            <a:r>
              <a:rPr lang="en-US" sz="1800" b="0" dirty="0"/>
              <a:t> </a:t>
            </a:r>
            <a:r>
              <a:rPr lang="en-US" sz="1800" b="0" dirty="0" err="1"/>
              <a:t>Schaltbandbreiten</a:t>
            </a:r>
            <a:r>
              <a:rPr lang="en-US" sz="1800" b="0" dirty="0"/>
              <a:t> </a:t>
            </a:r>
            <a:r>
              <a:rPr lang="en-US" sz="1800" b="0" dirty="0" err="1"/>
              <a:t>innerhalb</a:t>
            </a:r>
            <a:r>
              <a:rPr lang="en-US" sz="1800" b="0" dirty="0"/>
              <a:t> </a:t>
            </a:r>
            <a:r>
              <a:rPr lang="en-US" sz="1800" b="0" dirty="0" err="1"/>
              <a:t>eines</a:t>
            </a:r>
            <a:r>
              <a:rPr lang="en-US" sz="1800" b="0" dirty="0"/>
              <a:t> </a:t>
            </a:r>
            <a:r>
              <a:rPr lang="en-US" sz="1800" b="0" dirty="0" err="1"/>
              <a:t>gemeinsamen</a:t>
            </a:r>
            <a:r>
              <a:rPr lang="en-US" sz="1800" b="0" dirty="0"/>
              <a:t> Bands</a:t>
            </a:r>
          </a:p>
        </p:txBody>
      </p:sp>
      <p:pic>
        <p:nvPicPr>
          <p:cNvPr id="3" name="Grafik 2">
            <a:extLst>
              <a:ext uri="{FF2B5EF4-FFF2-40B4-BE49-F238E27FC236}">
                <a16:creationId xmlns:a16="http://schemas.microsoft.com/office/drawing/2014/main" id="{49B4F7AC-9053-39F6-978D-1C8483AEC0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5217" y="2097692"/>
            <a:ext cx="7570398" cy="4431086"/>
          </a:xfrm>
          <a:prstGeom prst="rect">
            <a:avLst/>
          </a:prstGeom>
        </p:spPr>
      </p:pic>
      <p:sp>
        <p:nvSpPr>
          <p:cNvPr id="20" name="Title 3">
            <a:extLst>
              <a:ext uri="{FF2B5EF4-FFF2-40B4-BE49-F238E27FC236}">
                <a16:creationId xmlns:a16="http://schemas.microsoft.com/office/drawing/2014/main" id="{978A78E4-BCA2-4333-36B0-9F6B1425D06A}"/>
              </a:ext>
            </a:extLst>
          </p:cNvPr>
          <p:cNvSpPr txBox="1">
            <a:spLocks/>
          </p:cNvSpPr>
          <p:nvPr/>
        </p:nvSpPr>
        <p:spPr>
          <a:xfrm>
            <a:off x="867738" y="2332751"/>
            <a:ext cx="5729839" cy="1491425"/>
          </a:xfrm>
          <a:prstGeom prst="rect">
            <a:avLst/>
          </a:prstGeom>
        </p:spPr>
        <p:txBody>
          <a:bodyPr vert="horz" wrap="square" lIns="36000" tIns="0" rIns="91440" bIns="0" rtlCol="0" anchor="t" anchorCtr="0">
            <a:normAutofit/>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1800" b="0" dirty="0" err="1"/>
              <a:t>Beispiel</a:t>
            </a:r>
            <a:r>
              <a:rPr lang="en-US" sz="1800" b="0" dirty="0"/>
              <a:t> 2 :</a:t>
            </a:r>
          </a:p>
          <a:p>
            <a:r>
              <a:rPr lang="en-US" sz="1800" b="0" dirty="0" err="1"/>
              <a:t>Auftrennen</a:t>
            </a:r>
            <a:r>
              <a:rPr lang="en-US" sz="1800" b="0" dirty="0"/>
              <a:t> der Sende- und </a:t>
            </a:r>
            <a:r>
              <a:rPr lang="en-US" sz="1800" b="0" dirty="0" err="1"/>
              <a:t>Empfangsfrequenz</a:t>
            </a:r>
            <a:r>
              <a:rPr lang="en-US" sz="1800" b="0" dirty="0"/>
              <a:t> </a:t>
            </a:r>
            <a:r>
              <a:rPr lang="en-US" sz="1800" b="0" dirty="0" err="1"/>
              <a:t>eines</a:t>
            </a:r>
            <a:r>
              <a:rPr lang="en-US" sz="1800" b="0" dirty="0"/>
              <a:t> </a:t>
            </a:r>
            <a:r>
              <a:rPr lang="en-US" sz="1800" b="0" dirty="0" err="1"/>
              <a:t>gemeinsamen</a:t>
            </a:r>
            <a:r>
              <a:rPr lang="en-US" sz="1800" b="0" dirty="0"/>
              <a:t> </a:t>
            </a:r>
            <a:r>
              <a:rPr lang="en-US" sz="1800" b="0" dirty="0" err="1"/>
              <a:t>Funkgeräteanschlusses</a:t>
            </a:r>
            <a:r>
              <a:rPr lang="en-US" sz="1800" b="0" dirty="0"/>
              <a:t> auf 2 separate </a:t>
            </a:r>
            <a:r>
              <a:rPr lang="en-US" sz="1800" b="0" dirty="0" err="1"/>
              <a:t>Ausgänge</a:t>
            </a:r>
            <a:endParaRPr lang="en-US" sz="1800" b="0" dirty="0"/>
          </a:p>
        </p:txBody>
      </p:sp>
    </p:spTree>
    <p:extLst>
      <p:ext uri="{BB962C8B-B14F-4D97-AF65-F5344CB8AC3E}">
        <p14:creationId xmlns:p14="http://schemas.microsoft.com/office/powerpoint/2010/main" val="179191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7127" y="457252"/>
            <a:ext cx="4859950" cy="554075"/>
          </a:xfrm>
        </p:spPr>
        <p:txBody>
          <a:bodyPr>
            <a:normAutofit/>
          </a:bodyPr>
          <a:lstStyle/>
          <a:p>
            <a:r>
              <a:rPr lang="en-US" dirty="0"/>
              <a:t>Duplexer - </a:t>
            </a:r>
            <a:r>
              <a:rPr lang="en-US" dirty="0" err="1"/>
              <a:t>Modelle</a:t>
            </a:r>
            <a:endParaRPr lang="en-US" dirty="0"/>
          </a:p>
        </p:txBody>
      </p:sp>
      <p:sp>
        <p:nvSpPr>
          <p:cNvPr id="25" name="AutoShape 2" descr="cid:0768-0002-0C-03-TJ-2">
            <a:extLst>
              <a:ext uri="{FF2B5EF4-FFF2-40B4-BE49-F238E27FC236}">
                <a16:creationId xmlns:a16="http://schemas.microsoft.com/office/drawing/2014/main" id="{5AB6D9E5-6608-9D4D-B6DE-98D20CEEE5FB}"/>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6" name="AutoShape 4" descr="cid:0768-0002-0C-03-TJ-2">
            <a:extLst>
              <a:ext uri="{FF2B5EF4-FFF2-40B4-BE49-F238E27FC236}">
                <a16:creationId xmlns:a16="http://schemas.microsoft.com/office/drawing/2014/main" id="{D56219CE-07F3-4442-B20F-BBD3C3BAC8BA}"/>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7" name="AutoShape 6" descr="cid:0768-0002-0C-03-TJ-2">
            <a:extLst>
              <a:ext uri="{FF2B5EF4-FFF2-40B4-BE49-F238E27FC236}">
                <a16:creationId xmlns:a16="http://schemas.microsoft.com/office/drawing/2014/main" id="{54993CEF-458D-4B48-AE01-56BA2957DC9C}"/>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8" name="AutoShape 8" descr="cid:0768-0002-0C-03-TJ-2">
            <a:extLst>
              <a:ext uri="{FF2B5EF4-FFF2-40B4-BE49-F238E27FC236}">
                <a16:creationId xmlns:a16="http://schemas.microsoft.com/office/drawing/2014/main" id="{EAD8C758-1D30-FC49-87D0-F177746FAAD4}"/>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9" name="AutoShape 12" descr="cid:0632-0041-0D-03-TJ-4">
            <a:extLst>
              <a:ext uri="{FF2B5EF4-FFF2-40B4-BE49-F238E27FC236}">
                <a16:creationId xmlns:a16="http://schemas.microsoft.com/office/drawing/2014/main" id="{E5FDA611-6A66-D84C-AB41-A0743528DA5B}"/>
              </a:ext>
            </a:extLst>
          </p:cNvPr>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30" name="AutoShape 14" descr="cid:0632-0041-0D-03-TJ-4">
            <a:extLst>
              <a:ext uri="{FF2B5EF4-FFF2-40B4-BE49-F238E27FC236}">
                <a16:creationId xmlns:a16="http://schemas.microsoft.com/office/drawing/2014/main" id="{A3CA30DD-7CD1-0B47-A437-D00B80A5CB1A}"/>
              </a:ext>
            </a:extLst>
          </p:cNvPr>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2" name="Rectangle 9">
            <a:extLst>
              <a:ext uri="{FF2B5EF4-FFF2-40B4-BE49-F238E27FC236}">
                <a16:creationId xmlns:a16="http://schemas.microsoft.com/office/drawing/2014/main" id="{37079D87-2404-A54C-9104-3E607E7F9B5A}"/>
              </a:ext>
            </a:extLst>
          </p:cNvPr>
          <p:cNvSpPr>
            <a:spLocks noChangeArrowheads="1"/>
          </p:cNvSpPr>
          <p:nvPr/>
        </p:nvSpPr>
        <p:spPr bwMode="auto">
          <a:xfrm>
            <a:off x="996463" y="1969481"/>
            <a:ext cx="6858000" cy="2667000"/>
          </a:xfrm>
          <a:prstGeom prst="rect">
            <a:avLst/>
          </a:prstGeom>
          <a:noFill/>
          <a:ln w="9525">
            <a:noFill/>
            <a:miter lim="800000"/>
            <a:headEnd/>
            <a:tailEnd/>
          </a:ln>
          <a:effectLst/>
        </p:spPr>
        <p:txBody>
          <a:bodyPr/>
          <a:lstStyle/>
          <a:p>
            <a:pPr marL="342900" indent="-342900" algn="ctr">
              <a:spcBef>
                <a:spcPct val="20000"/>
              </a:spcBef>
              <a:buClr>
                <a:schemeClr val="accent2"/>
              </a:buClr>
              <a:buSzPct val="80000"/>
              <a:buFont typeface="Wingdings" pitchFamily="2" charset="2"/>
              <a:buNone/>
              <a:defRPr/>
            </a:pPr>
            <a:endParaRPr kumimoji="0" lang="de-DE" sz="4000">
              <a:effectLst>
                <a:outerShdw blurRad="38100" dist="38100" dir="2700000" algn="tl">
                  <a:srgbClr val="C0C0C0"/>
                </a:outerShdw>
              </a:effectLst>
            </a:endParaRPr>
          </a:p>
          <a:p>
            <a:pPr marL="342900" indent="-342900">
              <a:spcBef>
                <a:spcPct val="20000"/>
              </a:spcBef>
              <a:buClr>
                <a:schemeClr val="accent2"/>
              </a:buClr>
              <a:buSzPct val="80000"/>
              <a:buFont typeface="Wingdings" pitchFamily="2" charset="2"/>
              <a:buChar char="l"/>
              <a:defRPr/>
            </a:pPr>
            <a:endParaRPr kumimoji="0" lang="de-DE" sz="3200">
              <a:solidFill>
                <a:schemeClr val="tx1"/>
              </a:solidFill>
            </a:endParaRPr>
          </a:p>
        </p:txBody>
      </p:sp>
      <p:pic>
        <p:nvPicPr>
          <p:cNvPr id="18" name="Picture 29" descr="A:\DPF70_55_Kurve.jpg">
            <a:extLst>
              <a:ext uri="{FF2B5EF4-FFF2-40B4-BE49-F238E27FC236}">
                <a16:creationId xmlns:a16="http://schemas.microsoft.com/office/drawing/2014/main" id="{C673950B-8132-1A48-B028-35E3808EB63B}"/>
              </a:ext>
            </a:extLst>
          </p:cNvPr>
          <p:cNvPicPr>
            <a:picLocks noChangeAspect="1" noChangeArrowheads="1"/>
          </p:cNvPicPr>
          <p:nvPr/>
        </p:nvPicPr>
        <p:blipFill>
          <a:blip r:embed="rId2" cstate="print"/>
          <a:srcRect/>
          <a:stretch>
            <a:fillRect/>
          </a:stretch>
        </p:blipFill>
        <p:spPr bwMode="auto">
          <a:xfrm>
            <a:off x="385642" y="4145943"/>
            <a:ext cx="3163888" cy="2032000"/>
          </a:xfrm>
          <a:prstGeom prst="rect">
            <a:avLst/>
          </a:prstGeom>
          <a:noFill/>
          <a:ln w="9525">
            <a:noFill/>
            <a:miter lim="800000"/>
            <a:headEnd/>
            <a:tailEnd/>
          </a:ln>
        </p:spPr>
      </p:pic>
      <p:pic>
        <p:nvPicPr>
          <p:cNvPr id="20" name="Picture 3" descr="D:\Users\stephan\Desktop\1999x1238-0-0-280x173-dpbp-70!3333-tetra-n-respkurve-gb.jpg">
            <a:extLst>
              <a:ext uri="{FF2B5EF4-FFF2-40B4-BE49-F238E27FC236}">
                <a16:creationId xmlns:a16="http://schemas.microsoft.com/office/drawing/2014/main" id="{7FEC19C4-2C11-A14D-9EE1-E174C92E024A}"/>
              </a:ext>
            </a:extLst>
          </p:cNvPr>
          <p:cNvPicPr>
            <a:picLocks noChangeAspect="1" noChangeArrowheads="1"/>
          </p:cNvPicPr>
          <p:nvPr/>
        </p:nvPicPr>
        <p:blipFill>
          <a:blip r:embed="rId3" cstate="print"/>
          <a:srcRect/>
          <a:stretch>
            <a:fillRect/>
          </a:stretch>
        </p:blipFill>
        <p:spPr bwMode="auto">
          <a:xfrm>
            <a:off x="3814981" y="4248507"/>
            <a:ext cx="3120883" cy="1928260"/>
          </a:xfrm>
          <a:prstGeom prst="rect">
            <a:avLst/>
          </a:prstGeom>
          <a:noFill/>
        </p:spPr>
      </p:pic>
      <p:pic>
        <p:nvPicPr>
          <p:cNvPr id="21" name="Picture 29" descr="C:\Dokumente und Einstellungen\Besitzer\Eigene Dateien\Techn. Zeichnungen\Vortrag MFG\DPF70233.jpg">
            <a:extLst>
              <a:ext uri="{FF2B5EF4-FFF2-40B4-BE49-F238E27FC236}">
                <a16:creationId xmlns:a16="http://schemas.microsoft.com/office/drawing/2014/main" id="{6EAA83ED-0B11-754B-8753-023B9604BACC}"/>
              </a:ext>
            </a:extLst>
          </p:cNvPr>
          <p:cNvPicPr>
            <a:picLocks noChangeAspect="1" noChangeArrowheads="1"/>
          </p:cNvPicPr>
          <p:nvPr/>
        </p:nvPicPr>
        <p:blipFill>
          <a:blip r:embed="rId4" cstate="print"/>
          <a:srcRect/>
          <a:stretch>
            <a:fillRect/>
          </a:stretch>
        </p:blipFill>
        <p:spPr bwMode="auto">
          <a:xfrm>
            <a:off x="7491050" y="1402423"/>
            <a:ext cx="2735155" cy="2667000"/>
          </a:xfrm>
          <a:prstGeom prst="rect">
            <a:avLst/>
          </a:prstGeom>
          <a:noFill/>
          <a:ln w="9525">
            <a:noFill/>
            <a:miter lim="800000"/>
            <a:headEnd/>
            <a:tailEnd/>
          </a:ln>
        </p:spPr>
      </p:pic>
      <p:pic>
        <p:nvPicPr>
          <p:cNvPr id="8196" name="Picture 4">
            <a:extLst>
              <a:ext uri="{FF2B5EF4-FFF2-40B4-BE49-F238E27FC236}">
                <a16:creationId xmlns:a16="http://schemas.microsoft.com/office/drawing/2014/main" id="{4932E6D0-AA10-B646-B354-6B9FC12BD7B8}"/>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3697751" y="1805157"/>
            <a:ext cx="3252788" cy="226426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438CB298-13D4-CC4B-9B1C-5E1FC8C1E361}"/>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530285" y="1799515"/>
            <a:ext cx="2848592" cy="226426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7BE0550A-EC44-5A4D-8D9A-29CED7FC3C97}"/>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7204903" y="4212560"/>
            <a:ext cx="3292853" cy="2032000"/>
          </a:xfrm>
          <a:prstGeom prst="rect">
            <a:avLst/>
          </a:prstGeom>
          <a:noFill/>
          <a:extLst>
            <a:ext uri="{909E8E84-426E-40DD-AFC4-6F175D3DCCD1}">
              <a14:hiddenFill xmlns:a14="http://schemas.microsoft.com/office/drawing/2010/main">
                <a:solidFill>
                  <a:srgbClr val="FFFFFF"/>
                </a:solidFill>
              </a14:hiddenFill>
            </a:ext>
          </a:extLst>
        </p:spPr>
      </p:pic>
      <p:sp>
        <p:nvSpPr>
          <p:cNvPr id="32" name="Title 3">
            <a:extLst>
              <a:ext uri="{FF2B5EF4-FFF2-40B4-BE49-F238E27FC236}">
                <a16:creationId xmlns:a16="http://schemas.microsoft.com/office/drawing/2014/main" id="{0B01AA4C-F512-DA4A-9B86-45CD477A2473}"/>
              </a:ext>
            </a:extLst>
          </p:cNvPr>
          <p:cNvSpPr txBox="1">
            <a:spLocks/>
          </p:cNvSpPr>
          <p:nvPr/>
        </p:nvSpPr>
        <p:spPr>
          <a:xfrm>
            <a:off x="753022" y="1197485"/>
            <a:ext cx="9473183" cy="349961"/>
          </a:xfrm>
          <a:prstGeom prst="rect">
            <a:avLst/>
          </a:prstGeom>
        </p:spPr>
        <p:txBody>
          <a:bodyPr vert="horz" wrap="square" lIns="36000" tIns="0" rIns="91440" bIns="0" rtlCol="0" anchor="t" anchorCtr="0">
            <a:normAutofit/>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1800" b="0" dirty="0" err="1"/>
              <a:t>Sperr</a:t>
            </a:r>
            <a:r>
              <a:rPr lang="en-US" sz="1800" b="0" dirty="0"/>
              <a:t>/Pass-Duplexer                      Bandpass-Duplexer                            Cavity - Duplexer</a:t>
            </a:r>
          </a:p>
        </p:txBody>
      </p:sp>
    </p:spTree>
    <p:extLst>
      <p:ext uri="{BB962C8B-B14F-4D97-AF65-F5344CB8AC3E}">
        <p14:creationId xmlns:p14="http://schemas.microsoft.com/office/powerpoint/2010/main" val="376183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7127" y="457252"/>
            <a:ext cx="4859950" cy="554075"/>
          </a:xfrm>
        </p:spPr>
        <p:txBody>
          <a:bodyPr>
            <a:normAutofit/>
          </a:bodyPr>
          <a:lstStyle/>
          <a:p>
            <a:r>
              <a:rPr lang="en-US" dirty="0"/>
              <a:t>Duplexer</a:t>
            </a:r>
          </a:p>
        </p:txBody>
      </p:sp>
      <p:sp>
        <p:nvSpPr>
          <p:cNvPr id="25" name="AutoShape 2" descr="cid:0768-0002-0C-03-TJ-2">
            <a:extLst>
              <a:ext uri="{FF2B5EF4-FFF2-40B4-BE49-F238E27FC236}">
                <a16:creationId xmlns:a16="http://schemas.microsoft.com/office/drawing/2014/main" id="{5AB6D9E5-6608-9D4D-B6DE-98D20CEEE5FB}"/>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6" name="AutoShape 4" descr="cid:0768-0002-0C-03-TJ-2">
            <a:extLst>
              <a:ext uri="{FF2B5EF4-FFF2-40B4-BE49-F238E27FC236}">
                <a16:creationId xmlns:a16="http://schemas.microsoft.com/office/drawing/2014/main" id="{D56219CE-07F3-4442-B20F-BBD3C3BAC8BA}"/>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7" name="AutoShape 6" descr="cid:0768-0002-0C-03-TJ-2">
            <a:extLst>
              <a:ext uri="{FF2B5EF4-FFF2-40B4-BE49-F238E27FC236}">
                <a16:creationId xmlns:a16="http://schemas.microsoft.com/office/drawing/2014/main" id="{54993CEF-458D-4B48-AE01-56BA2957DC9C}"/>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8" name="AutoShape 8" descr="cid:0768-0002-0C-03-TJ-2">
            <a:extLst>
              <a:ext uri="{FF2B5EF4-FFF2-40B4-BE49-F238E27FC236}">
                <a16:creationId xmlns:a16="http://schemas.microsoft.com/office/drawing/2014/main" id="{EAD8C758-1D30-FC49-87D0-F177746FAAD4}"/>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9" name="AutoShape 12" descr="cid:0632-0041-0D-03-TJ-4">
            <a:extLst>
              <a:ext uri="{FF2B5EF4-FFF2-40B4-BE49-F238E27FC236}">
                <a16:creationId xmlns:a16="http://schemas.microsoft.com/office/drawing/2014/main" id="{E5FDA611-6A66-D84C-AB41-A0743528DA5B}"/>
              </a:ext>
            </a:extLst>
          </p:cNvPr>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30" name="AutoShape 14" descr="cid:0632-0041-0D-03-TJ-4">
            <a:extLst>
              <a:ext uri="{FF2B5EF4-FFF2-40B4-BE49-F238E27FC236}">
                <a16:creationId xmlns:a16="http://schemas.microsoft.com/office/drawing/2014/main" id="{A3CA30DD-7CD1-0B47-A437-D00B80A5CB1A}"/>
              </a:ext>
            </a:extLst>
          </p:cNvPr>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graphicFrame>
        <p:nvGraphicFramePr>
          <p:cNvPr id="16" name="Object 2">
            <a:extLst>
              <a:ext uri="{FF2B5EF4-FFF2-40B4-BE49-F238E27FC236}">
                <a16:creationId xmlns:a16="http://schemas.microsoft.com/office/drawing/2014/main" id="{18A8E1AE-057F-7348-A6A8-F03724A99EFA}"/>
              </a:ext>
            </a:extLst>
          </p:cNvPr>
          <p:cNvGraphicFramePr>
            <a:graphicFrameLocks noChangeAspect="1"/>
          </p:cNvGraphicFramePr>
          <p:nvPr/>
        </p:nvGraphicFramePr>
        <p:xfrm>
          <a:off x="7069740" y="353058"/>
          <a:ext cx="2333361" cy="1548177"/>
        </p:xfrm>
        <a:graphic>
          <a:graphicData uri="http://schemas.openxmlformats.org/presentationml/2006/ole">
            <mc:AlternateContent xmlns:mc="http://schemas.openxmlformats.org/markup-compatibility/2006">
              <mc:Choice xmlns:v="urn:schemas-microsoft-com:vml" Requires="v">
                <p:oleObj name="CorelPhotoPaint.Image.8" r:id="rId2" imgW="7238095" imgH="4800000" progId="CorelPhotoPaint.Image.8">
                  <p:embed/>
                </p:oleObj>
              </mc:Choice>
              <mc:Fallback>
                <p:oleObj name="CorelPhotoPaint.Image.8" r:id="rId2" imgW="7238095" imgH="4800000" progId="CorelPhotoPaint.Image.8">
                  <p:embed/>
                  <p:pic>
                    <p:nvPicPr>
                      <p:cNvPr id="16" name="Object 2">
                        <a:extLst>
                          <a:ext uri="{FF2B5EF4-FFF2-40B4-BE49-F238E27FC236}">
                            <a16:creationId xmlns:a16="http://schemas.microsoft.com/office/drawing/2014/main" id="{18A8E1AE-057F-7348-A6A8-F03724A99E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9740" y="353058"/>
                        <a:ext cx="2333361" cy="1548177"/>
                      </a:xfrm>
                      <a:prstGeom prst="rect">
                        <a:avLst/>
                      </a:prstGeom>
                      <a:noFill/>
                      <a:ln>
                        <a:noFill/>
                      </a:ln>
                      <a:effectLst/>
                    </p:spPr>
                  </p:pic>
                </p:oleObj>
              </mc:Fallback>
            </mc:AlternateContent>
          </a:graphicData>
        </a:graphic>
      </p:graphicFrame>
      <p:sp>
        <p:nvSpPr>
          <p:cNvPr id="32" name="Title 3">
            <a:extLst>
              <a:ext uri="{FF2B5EF4-FFF2-40B4-BE49-F238E27FC236}">
                <a16:creationId xmlns:a16="http://schemas.microsoft.com/office/drawing/2014/main" id="{0B01AA4C-F512-DA4A-9B86-45CD477A2473}"/>
              </a:ext>
            </a:extLst>
          </p:cNvPr>
          <p:cNvSpPr txBox="1">
            <a:spLocks/>
          </p:cNvSpPr>
          <p:nvPr/>
        </p:nvSpPr>
        <p:spPr>
          <a:xfrm>
            <a:off x="753022" y="1127147"/>
            <a:ext cx="5729839" cy="349961"/>
          </a:xfrm>
          <a:prstGeom prst="rect">
            <a:avLst/>
          </a:prstGeom>
        </p:spPr>
        <p:txBody>
          <a:bodyPr vert="horz" wrap="square" lIns="36000" tIns="0" rIns="91440" bIns="0" rtlCol="0" anchor="t" anchorCtr="0">
            <a:normAutofit/>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1800" b="0" dirty="0" err="1"/>
              <a:t>Kanalselektive</a:t>
            </a:r>
            <a:r>
              <a:rPr lang="en-US" sz="1800" b="0" dirty="0"/>
              <a:t> </a:t>
            </a:r>
            <a:r>
              <a:rPr lang="en-US" sz="1800" b="0" dirty="0" err="1"/>
              <a:t>Justierung</a:t>
            </a:r>
            <a:endParaRPr lang="en-US" sz="1800" b="0" dirty="0"/>
          </a:p>
        </p:txBody>
      </p:sp>
      <p:sp>
        <p:nvSpPr>
          <p:cNvPr id="14" name="Text Box 34">
            <a:extLst>
              <a:ext uri="{FF2B5EF4-FFF2-40B4-BE49-F238E27FC236}">
                <a16:creationId xmlns:a16="http://schemas.microsoft.com/office/drawing/2014/main" id="{FFD484EE-873E-4C4C-82F4-BD0292960148}"/>
              </a:ext>
            </a:extLst>
          </p:cNvPr>
          <p:cNvSpPr txBox="1">
            <a:spLocks noChangeArrowheads="1"/>
          </p:cNvSpPr>
          <p:nvPr/>
        </p:nvSpPr>
        <p:spPr bwMode="auto">
          <a:xfrm>
            <a:off x="8915270" y="4489066"/>
            <a:ext cx="1831898" cy="1938992"/>
          </a:xfrm>
          <a:prstGeom prst="rect">
            <a:avLst/>
          </a:prstGeom>
          <a:noFill/>
          <a:ln w="9525">
            <a:noFill/>
            <a:miter lim="800000"/>
            <a:headEnd/>
            <a:tailEnd/>
          </a:ln>
        </p:spPr>
        <p:txBody>
          <a:bodyPr wrap="square">
            <a:spAutoFit/>
          </a:bodyPr>
          <a:lstStyle/>
          <a:p>
            <a:pPr eaLnBrk="0" hangingPunct="0">
              <a:spcBef>
                <a:spcPct val="50000"/>
              </a:spcBef>
            </a:pPr>
            <a:r>
              <a:rPr kumimoji="0" lang="de-DE" dirty="0"/>
              <a:t>justiert wird :</a:t>
            </a:r>
          </a:p>
          <a:p>
            <a:pPr eaLnBrk="0" hangingPunct="0">
              <a:spcBef>
                <a:spcPct val="50000"/>
              </a:spcBef>
              <a:buFont typeface="Wingdings" pitchFamily="2" charset="2"/>
              <a:buChar char="Ø"/>
            </a:pPr>
            <a:r>
              <a:rPr kumimoji="0" lang="de-DE" dirty="0" err="1"/>
              <a:t>Einfügeverlust</a:t>
            </a:r>
            <a:endParaRPr kumimoji="0" lang="de-DE" dirty="0"/>
          </a:p>
          <a:p>
            <a:pPr eaLnBrk="0" hangingPunct="0">
              <a:spcBef>
                <a:spcPct val="50000"/>
              </a:spcBef>
              <a:buFont typeface="Wingdings" pitchFamily="2" charset="2"/>
              <a:buChar char="Ø"/>
            </a:pPr>
            <a:r>
              <a:rPr kumimoji="0" lang="de-DE" dirty="0"/>
              <a:t> Entkopplung</a:t>
            </a:r>
          </a:p>
          <a:p>
            <a:pPr eaLnBrk="0" hangingPunct="0">
              <a:spcBef>
                <a:spcPct val="50000"/>
              </a:spcBef>
              <a:buFont typeface="Wingdings" pitchFamily="2" charset="2"/>
              <a:buChar char="Ø"/>
            </a:pPr>
            <a:r>
              <a:rPr kumimoji="0" lang="de-DE" dirty="0"/>
              <a:t> SWR</a:t>
            </a:r>
          </a:p>
          <a:p>
            <a:pPr eaLnBrk="0" hangingPunct="0">
              <a:spcBef>
                <a:spcPct val="50000"/>
              </a:spcBef>
            </a:pPr>
            <a:endParaRPr kumimoji="0" lang="de-DE" sz="1400" dirty="0"/>
          </a:p>
        </p:txBody>
      </p:sp>
      <p:sp>
        <p:nvSpPr>
          <p:cNvPr id="15" name="Title 3">
            <a:extLst>
              <a:ext uri="{FF2B5EF4-FFF2-40B4-BE49-F238E27FC236}">
                <a16:creationId xmlns:a16="http://schemas.microsoft.com/office/drawing/2014/main" id="{380FDBB2-DC39-2A9C-B3C7-291A6DE014A6}"/>
              </a:ext>
            </a:extLst>
          </p:cNvPr>
          <p:cNvSpPr txBox="1">
            <a:spLocks/>
          </p:cNvSpPr>
          <p:nvPr/>
        </p:nvSpPr>
        <p:spPr>
          <a:xfrm>
            <a:off x="753021" y="1513448"/>
            <a:ext cx="5729839" cy="653225"/>
          </a:xfrm>
          <a:prstGeom prst="rect">
            <a:avLst/>
          </a:prstGeom>
        </p:spPr>
        <p:txBody>
          <a:bodyPr vert="horz" wrap="square" lIns="36000" tIns="0" rIns="91440" bIns="0" rtlCol="0" anchor="t" anchorCtr="0">
            <a:normAutofit/>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1800" b="0" dirty="0"/>
              <a:t>Die </a:t>
            </a:r>
            <a:r>
              <a:rPr lang="en-US" sz="1800" b="0" dirty="0" err="1"/>
              <a:t>Anzahl</a:t>
            </a:r>
            <a:r>
              <a:rPr lang="en-US" sz="1800" b="0" dirty="0"/>
              <a:t> der </a:t>
            </a:r>
            <a:r>
              <a:rPr lang="en-US" sz="1800" b="0" dirty="0" err="1"/>
              <a:t>Resonatorkammern</a:t>
            </a:r>
            <a:r>
              <a:rPr lang="en-US" sz="1800" b="0" dirty="0"/>
              <a:t> (Cavities) </a:t>
            </a:r>
            <a:r>
              <a:rPr lang="en-US" sz="1800" b="0" dirty="0" err="1"/>
              <a:t>entscheidet</a:t>
            </a:r>
            <a:r>
              <a:rPr lang="en-US" sz="1800" b="0" dirty="0"/>
              <a:t> </a:t>
            </a:r>
            <a:r>
              <a:rPr lang="en-US" sz="1800" b="0" dirty="0" err="1"/>
              <a:t>über</a:t>
            </a:r>
            <a:r>
              <a:rPr lang="en-US" sz="1800" b="0" dirty="0"/>
              <a:t> die </a:t>
            </a:r>
            <a:r>
              <a:rPr lang="en-US" sz="1800" b="0" dirty="0" err="1"/>
              <a:t>zu</a:t>
            </a:r>
            <a:r>
              <a:rPr lang="en-US" sz="1800" b="0" dirty="0"/>
              <a:t> </a:t>
            </a:r>
            <a:r>
              <a:rPr lang="en-US" sz="1800" b="0" dirty="0" err="1"/>
              <a:t>erzielende</a:t>
            </a:r>
            <a:r>
              <a:rPr lang="en-US" sz="1800" b="0" dirty="0"/>
              <a:t> </a:t>
            </a:r>
            <a:r>
              <a:rPr lang="en-US" sz="1800" b="0" dirty="0" err="1"/>
              <a:t>Sperrdämpfung</a:t>
            </a:r>
            <a:endParaRPr lang="en-US" sz="1800" b="0" dirty="0"/>
          </a:p>
        </p:txBody>
      </p:sp>
      <p:pic>
        <p:nvPicPr>
          <p:cNvPr id="5" name="Grafik 4">
            <a:extLst>
              <a:ext uri="{FF2B5EF4-FFF2-40B4-BE49-F238E27FC236}">
                <a16:creationId xmlns:a16="http://schemas.microsoft.com/office/drawing/2014/main" id="{0D95565E-E941-0B8F-1EC7-40BDDBA8E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189" y="2513305"/>
            <a:ext cx="7644557" cy="3914753"/>
          </a:xfrm>
          <a:prstGeom prst="rect">
            <a:avLst/>
          </a:prstGeom>
        </p:spPr>
      </p:pic>
      <p:pic>
        <p:nvPicPr>
          <p:cNvPr id="9" name="Grafik 8">
            <a:extLst>
              <a:ext uri="{FF2B5EF4-FFF2-40B4-BE49-F238E27FC236}">
                <a16:creationId xmlns:a16="http://schemas.microsoft.com/office/drawing/2014/main" id="{9FD63BBA-C7F8-7DF4-81A8-118533C476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189" y="2513305"/>
            <a:ext cx="7644557" cy="3914753"/>
          </a:xfrm>
          <a:prstGeom prst="rect">
            <a:avLst/>
          </a:prstGeom>
        </p:spPr>
      </p:pic>
      <p:pic>
        <p:nvPicPr>
          <p:cNvPr id="11" name="Grafik 10">
            <a:extLst>
              <a:ext uri="{FF2B5EF4-FFF2-40B4-BE49-F238E27FC236}">
                <a16:creationId xmlns:a16="http://schemas.microsoft.com/office/drawing/2014/main" id="{ED6CAD5F-C9E9-73F6-6BC9-9A81BE6738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127" y="2513305"/>
            <a:ext cx="7659969" cy="3914753"/>
          </a:xfrm>
          <a:prstGeom prst="rect">
            <a:avLst/>
          </a:prstGeom>
        </p:spPr>
      </p:pic>
      <p:pic>
        <p:nvPicPr>
          <p:cNvPr id="18" name="Grafik 17">
            <a:extLst>
              <a:ext uri="{FF2B5EF4-FFF2-40B4-BE49-F238E27FC236}">
                <a16:creationId xmlns:a16="http://schemas.microsoft.com/office/drawing/2014/main" id="{EB3B0789-BC56-0AFB-6306-7C519D69EF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127" y="2513305"/>
            <a:ext cx="7659969" cy="3914753"/>
          </a:xfrm>
          <a:prstGeom prst="rect">
            <a:avLst/>
          </a:prstGeom>
        </p:spPr>
      </p:pic>
      <p:pic>
        <p:nvPicPr>
          <p:cNvPr id="20" name="Grafik 19">
            <a:extLst>
              <a:ext uri="{FF2B5EF4-FFF2-40B4-BE49-F238E27FC236}">
                <a16:creationId xmlns:a16="http://schemas.microsoft.com/office/drawing/2014/main" id="{5ACDFD86-BC31-F6DB-E0C4-DD2B405DB1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127" y="2513305"/>
            <a:ext cx="7659969" cy="3914753"/>
          </a:xfrm>
          <a:prstGeom prst="rect">
            <a:avLst/>
          </a:prstGeom>
        </p:spPr>
      </p:pic>
      <p:pic>
        <p:nvPicPr>
          <p:cNvPr id="22" name="Grafik 21">
            <a:extLst>
              <a:ext uri="{FF2B5EF4-FFF2-40B4-BE49-F238E27FC236}">
                <a16:creationId xmlns:a16="http://schemas.microsoft.com/office/drawing/2014/main" id="{E247E2D8-7E9C-1F98-897A-43E24D75AC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7127" y="2513305"/>
            <a:ext cx="7659969" cy="3914753"/>
          </a:xfrm>
          <a:prstGeom prst="rect">
            <a:avLst/>
          </a:prstGeom>
        </p:spPr>
      </p:pic>
    </p:spTree>
    <p:extLst>
      <p:ext uri="{BB962C8B-B14F-4D97-AF65-F5344CB8AC3E}">
        <p14:creationId xmlns:p14="http://schemas.microsoft.com/office/powerpoint/2010/main" val="398015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7127" y="457252"/>
            <a:ext cx="4859950" cy="554075"/>
          </a:xfrm>
        </p:spPr>
        <p:txBody>
          <a:bodyPr>
            <a:normAutofit/>
          </a:bodyPr>
          <a:lstStyle/>
          <a:p>
            <a:r>
              <a:rPr lang="en-US" dirty="0" err="1"/>
              <a:t>Steilflankigkeit</a:t>
            </a:r>
            <a:endParaRPr lang="en-US" dirty="0"/>
          </a:p>
        </p:txBody>
      </p:sp>
      <p:sp>
        <p:nvSpPr>
          <p:cNvPr id="25" name="AutoShape 2" descr="cid:0768-0002-0C-03-TJ-2">
            <a:extLst>
              <a:ext uri="{FF2B5EF4-FFF2-40B4-BE49-F238E27FC236}">
                <a16:creationId xmlns:a16="http://schemas.microsoft.com/office/drawing/2014/main" id="{5AB6D9E5-6608-9D4D-B6DE-98D20CEEE5FB}"/>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6" name="AutoShape 4" descr="cid:0768-0002-0C-03-TJ-2">
            <a:extLst>
              <a:ext uri="{FF2B5EF4-FFF2-40B4-BE49-F238E27FC236}">
                <a16:creationId xmlns:a16="http://schemas.microsoft.com/office/drawing/2014/main" id="{D56219CE-07F3-4442-B20F-BBD3C3BAC8BA}"/>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7" name="AutoShape 6" descr="cid:0768-0002-0C-03-TJ-2">
            <a:extLst>
              <a:ext uri="{FF2B5EF4-FFF2-40B4-BE49-F238E27FC236}">
                <a16:creationId xmlns:a16="http://schemas.microsoft.com/office/drawing/2014/main" id="{54993CEF-458D-4B48-AE01-56BA2957DC9C}"/>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8" name="AutoShape 8" descr="cid:0768-0002-0C-03-TJ-2">
            <a:extLst>
              <a:ext uri="{FF2B5EF4-FFF2-40B4-BE49-F238E27FC236}">
                <a16:creationId xmlns:a16="http://schemas.microsoft.com/office/drawing/2014/main" id="{EAD8C758-1D30-FC49-87D0-F177746FAAD4}"/>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9" name="AutoShape 12" descr="cid:0632-0041-0D-03-TJ-4">
            <a:extLst>
              <a:ext uri="{FF2B5EF4-FFF2-40B4-BE49-F238E27FC236}">
                <a16:creationId xmlns:a16="http://schemas.microsoft.com/office/drawing/2014/main" id="{E5FDA611-6A66-D84C-AB41-A0743528DA5B}"/>
              </a:ext>
            </a:extLst>
          </p:cNvPr>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30" name="AutoShape 14" descr="cid:0632-0041-0D-03-TJ-4">
            <a:extLst>
              <a:ext uri="{FF2B5EF4-FFF2-40B4-BE49-F238E27FC236}">
                <a16:creationId xmlns:a16="http://schemas.microsoft.com/office/drawing/2014/main" id="{A3CA30DD-7CD1-0B47-A437-D00B80A5CB1A}"/>
              </a:ext>
            </a:extLst>
          </p:cNvPr>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graphicFrame>
        <p:nvGraphicFramePr>
          <p:cNvPr id="16" name="Object 2">
            <a:extLst>
              <a:ext uri="{FF2B5EF4-FFF2-40B4-BE49-F238E27FC236}">
                <a16:creationId xmlns:a16="http://schemas.microsoft.com/office/drawing/2014/main" id="{18A8E1AE-057F-7348-A6A8-F03724A99EFA}"/>
              </a:ext>
            </a:extLst>
          </p:cNvPr>
          <p:cNvGraphicFramePr>
            <a:graphicFrameLocks noChangeAspect="1"/>
          </p:cNvGraphicFramePr>
          <p:nvPr/>
        </p:nvGraphicFramePr>
        <p:xfrm>
          <a:off x="5891115" y="1882085"/>
          <a:ext cx="2333361" cy="1548177"/>
        </p:xfrm>
        <a:graphic>
          <a:graphicData uri="http://schemas.openxmlformats.org/presentationml/2006/ole">
            <mc:AlternateContent xmlns:mc="http://schemas.openxmlformats.org/markup-compatibility/2006">
              <mc:Choice xmlns:v="urn:schemas-microsoft-com:vml" Requires="v">
                <p:oleObj name="CorelPhotoPaint.Image.8" r:id="rId2" imgW="7238095" imgH="4800000" progId="CorelPhotoPaint.Image.8">
                  <p:embed/>
                </p:oleObj>
              </mc:Choice>
              <mc:Fallback>
                <p:oleObj name="CorelPhotoPaint.Image.8" r:id="rId2" imgW="7238095" imgH="4800000" progId="CorelPhotoPaint.Image.8">
                  <p:embed/>
                  <p:pic>
                    <p:nvPicPr>
                      <p:cNvPr id="16" name="Object 2">
                        <a:extLst>
                          <a:ext uri="{FF2B5EF4-FFF2-40B4-BE49-F238E27FC236}">
                            <a16:creationId xmlns:a16="http://schemas.microsoft.com/office/drawing/2014/main" id="{18A8E1AE-057F-7348-A6A8-F03724A99E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1115" y="1882085"/>
                        <a:ext cx="2333361" cy="1548177"/>
                      </a:xfrm>
                      <a:prstGeom prst="rect">
                        <a:avLst/>
                      </a:prstGeom>
                      <a:noFill/>
                      <a:ln>
                        <a:noFill/>
                      </a:ln>
                      <a:effectLst/>
                    </p:spPr>
                  </p:pic>
                </p:oleObj>
              </mc:Fallback>
            </mc:AlternateContent>
          </a:graphicData>
        </a:graphic>
      </p:graphicFrame>
      <p:sp>
        <p:nvSpPr>
          <p:cNvPr id="15" name="Title 3">
            <a:extLst>
              <a:ext uri="{FF2B5EF4-FFF2-40B4-BE49-F238E27FC236}">
                <a16:creationId xmlns:a16="http://schemas.microsoft.com/office/drawing/2014/main" id="{380FDBB2-DC39-2A9C-B3C7-291A6DE014A6}"/>
              </a:ext>
            </a:extLst>
          </p:cNvPr>
          <p:cNvSpPr txBox="1">
            <a:spLocks/>
          </p:cNvSpPr>
          <p:nvPr/>
        </p:nvSpPr>
        <p:spPr>
          <a:xfrm>
            <a:off x="767127" y="1113930"/>
            <a:ext cx="8749953" cy="653225"/>
          </a:xfrm>
          <a:prstGeom prst="rect">
            <a:avLst/>
          </a:prstGeom>
        </p:spPr>
        <p:txBody>
          <a:bodyPr vert="horz" wrap="square" lIns="36000" tIns="0" rIns="91440" bIns="0" rtlCol="0" anchor="t" anchorCtr="0">
            <a:normAutofit/>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1800" b="0" dirty="0"/>
              <a:t>Die </a:t>
            </a:r>
            <a:r>
              <a:rPr lang="en-US" sz="1800" b="0" dirty="0" err="1"/>
              <a:t>Größe</a:t>
            </a:r>
            <a:r>
              <a:rPr lang="en-US" sz="1800" b="0" dirty="0"/>
              <a:t> der </a:t>
            </a:r>
            <a:r>
              <a:rPr lang="en-US" sz="1800" b="0" dirty="0" err="1"/>
              <a:t>Hohlraum-Resonatoren</a:t>
            </a:r>
            <a:r>
              <a:rPr lang="en-US" sz="1800" b="0" dirty="0"/>
              <a:t> (Cavities) </a:t>
            </a:r>
            <a:r>
              <a:rPr lang="en-US" sz="1800" b="0" dirty="0" err="1"/>
              <a:t>entscheidet</a:t>
            </a:r>
            <a:r>
              <a:rPr lang="en-US" sz="1800" b="0" dirty="0"/>
              <a:t> </a:t>
            </a:r>
            <a:r>
              <a:rPr lang="en-US" sz="1800" b="0" dirty="0" err="1"/>
              <a:t>über</a:t>
            </a:r>
            <a:r>
              <a:rPr lang="en-US" sz="1800" b="0" dirty="0"/>
              <a:t> die </a:t>
            </a:r>
            <a:r>
              <a:rPr lang="en-US" sz="1800" b="0" dirty="0" err="1"/>
              <a:t>Steilflankigkeit</a:t>
            </a:r>
            <a:endParaRPr lang="en-US" sz="1800" b="0" dirty="0"/>
          </a:p>
        </p:txBody>
      </p:sp>
      <p:pic>
        <p:nvPicPr>
          <p:cNvPr id="8" name="Grafik 7">
            <a:extLst>
              <a:ext uri="{FF2B5EF4-FFF2-40B4-BE49-F238E27FC236}">
                <a16:creationId xmlns:a16="http://schemas.microsoft.com/office/drawing/2014/main" id="{3DB6C175-5C72-9929-92A9-31EB3A8054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126" y="1690441"/>
            <a:ext cx="3200400" cy="2197100"/>
          </a:xfrm>
          <a:prstGeom prst="rect">
            <a:avLst/>
          </a:prstGeom>
        </p:spPr>
      </p:pic>
      <p:pic>
        <p:nvPicPr>
          <p:cNvPr id="10" name="Grafik 9">
            <a:extLst>
              <a:ext uri="{FF2B5EF4-FFF2-40B4-BE49-F238E27FC236}">
                <a16:creationId xmlns:a16="http://schemas.microsoft.com/office/drawing/2014/main" id="{CBB553A9-0E4D-53B2-32B1-AE48119587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543" y="4235172"/>
            <a:ext cx="3200400" cy="2197100"/>
          </a:xfrm>
          <a:prstGeom prst="rect">
            <a:avLst/>
          </a:prstGeom>
        </p:spPr>
      </p:pic>
      <p:pic>
        <p:nvPicPr>
          <p:cNvPr id="1026" name="Picture 2">
            <a:extLst>
              <a:ext uri="{FF2B5EF4-FFF2-40B4-BE49-F238E27FC236}">
                <a16:creationId xmlns:a16="http://schemas.microsoft.com/office/drawing/2014/main" id="{AF5D3C67-117F-BC79-B4C4-6DAE1725B5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2750" y="1287847"/>
            <a:ext cx="2502725" cy="2502725"/>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a:extLst>
              <a:ext uri="{FF2B5EF4-FFF2-40B4-BE49-F238E27FC236}">
                <a16:creationId xmlns:a16="http://schemas.microsoft.com/office/drawing/2014/main" id="{22B1CD65-28C0-F09C-5135-307833475D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79278" y="3006325"/>
            <a:ext cx="6027185" cy="3489423"/>
          </a:xfrm>
          <a:prstGeom prst="rect">
            <a:avLst/>
          </a:prstGeom>
        </p:spPr>
      </p:pic>
    </p:spTree>
    <p:extLst>
      <p:ext uri="{BB962C8B-B14F-4D97-AF65-F5344CB8AC3E}">
        <p14:creationId xmlns:p14="http://schemas.microsoft.com/office/powerpoint/2010/main" val="260318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PRO-DIPX175!380-MAMO">
            <a:extLst>
              <a:ext uri="{FF2B5EF4-FFF2-40B4-BE49-F238E27FC236}">
                <a16:creationId xmlns:a16="http://schemas.microsoft.com/office/drawing/2014/main" id="{B17D60A1-63DD-E742-8C08-B40070FCFA6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404837" y="1875423"/>
            <a:ext cx="1790700" cy="18415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767127" y="457252"/>
            <a:ext cx="6478800" cy="554075"/>
          </a:xfrm>
        </p:spPr>
        <p:txBody>
          <a:bodyPr>
            <a:normAutofit/>
          </a:bodyPr>
          <a:lstStyle/>
          <a:p>
            <a:r>
              <a:rPr lang="en-US" dirty="0"/>
              <a:t>Diplexer - </a:t>
            </a:r>
            <a:r>
              <a:rPr lang="en-US" dirty="0" err="1"/>
              <a:t>Anwendung</a:t>
            </a:r>
            <a:endParaRPr lang="en-US" dirty="0"/>
          </a:p>
        </p:txBody>
      </p:sp>
      <p:sp>
        <p:nvSpPr>
          <p:cNvPr id="25" name="AutoShape 2" descr="cid:0768-0002-0C-03-TJ-2">
            <a:extLst>
              <a:ext uri="{FF2B5EF4-FFF2-40B4-BE49-F238E27FC236}">
                <a16:creationId xmlns:a16="http://schemas.microsoft.com/office/drawing/2014/main" id="{5AB6D9E5-6608-9D4D-B6DE-98D20CEEE5FB}"/>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6" name="AutoShape 4" descr="cid:0768-0002-0C-03-TJ-2">
            <a:extLst>
              <a:ext uri="{FF2B5EF4-FFF2-40B4-BE49-F238E27FC236}">
                <a16:creationId xmlns:a16="http://schemas.microsoft.com/office/drawing/2014/main" id="{D56219CE-07F3-4442-B20F-BBD3C3BAC8BA}"/>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7" name="AutoShape 6" descr="cid:0768-0002-0C-03-TJ-2">
            <a:extLst>
              <a:ext uri="{FF2B5EF4-FFF2-40B4-BE49-F238E27FC236}">
                <a16:creationId xmlns:a16="http://schemas.microsoft.com/office/drawing/2014/main" id="{54993CEF-458D-4B48-AE01-56BA2957DC9C}"/>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8" name="AutoShape 8" descr="cid:0768-0002-0C-03-TJ-2">
            <a:extLst>
              <a:ext uri="{FF2B5EF4-FFF2-40B4-BE49-F238E27FC236}">
                <a16:creationId xmlns:a16="http://schemas.microsoft.com/office/drawing/2014/main" id="{EAD8C758-1D30-FC49-87D0-F177746FAAD4}"/>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9" name="AutoShape 12" descr="cid:0632-0041-0D-03-TJ-4">
            <a:extLst>
              <a:ext uri="{FF2B5EF4-FFF2-40B4-BE49-F238E27FC236}">
                <a16:creationId xmlns:a16="http://schemas.microsoft.com/office/drawing/2014/main" id="{E5FDA611-6A66-D84C-AB41-A0743528DA5B}"/>
              </a:ext>
            </a:extLst>
          </p:cNvPr>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30" name="AutoShape 14" descr="cid:0632-0041-0D-03-TJ-4">
            <a:extLst>
              <a:ext uri="{FF2B5EF4-FFF2-40B4-BE49-F238E27FC236}">
                <a16:creationId xmlns:a16="http://schemas.microsoft.com/office/drawing/2014/main" id="{A3CA30DD-7CD1-0B47-A437-D00B80A5CB1A}"/>
              </a:ext>
            </a:extLst>
          </p:cNvPr>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32" name="Title 3">
            <a:extLst>
              <a:ext uri="{FF2B5EF4-FFF2-40B4-BE49-F238E27FC236}">
                <a16:creationId xmlns:a16="http://schemas.microsoft.com/office/drawing/2014/main" id="{0B01AA4C-F512-DA4A-9B86-45CD477A2473}"/>
              </a:ext>
            </a:extLst>
          </p:cNvPr>
          <p:cNvSpPr txBox="1">
            <a:spLocks/>
          </p:cNvSpPr>
          <p:nvPr/>
        </p:nvSpPr>
        <p:spPr>
          <a:xfrm>
            <a:off x="767127" y="1246041"/>
            <a:ext cx="3167892" cy="349961"/>
          </a:xfrm>
          <a:prstGeom prst="rect">
            <a:avLst/>
          </a:prstGeom>
        </p:spPr>
        <p:txBody>
          <a:bodyPr vert="horz" wrap="square" lIns="36000" tIns="0" rIns="91440" bIns="0" rtlCol="0" anchor="t" anchorCtr="0">
            <a:normAutofit/>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1800" b="0" dirty="0"/>
              <a:t>1 </a:t>
            </a:r>
            <a:r>
              <a:rPr lang="en-US" sz="1800" b="0" dirty="0" err="1"/>
              <a:t>gemeinsame</a:t>
            </a:r>
            <a:r>
              <a:rPr lang="en-US" sz="1800" b="0" dirty="0"/>
              <a:t> </a:t>
            </a:r>
            <a:r>
              <a:rPr lang="en-US" sz="1800" b="0" dirty="0" err="1"/>
              <a:t>Antenne</a:t>
            </a:r>
            <a:endParaRPr lang="en-US" sz="1800" b="0" dirty="0"/>
          </a:p>
        </p:txBody>
      </p:sp>
      <p:graphicFrame>
        <p:nvGraphicFramePr>
          <p:cNvPr id="24" name="Object 2">
            <a:extLst>
              <a:ext uri="{FF2B5EF4-FFF2-40B4-BE49-F238E27FC236}">
                <a16:creationId xmlns:a16="http://schemas.microsoft.com/office/drawing/2014/main" id="{F08A94CA-4923-3946-BB6B-B2BB88B761D6}"/>
              </a:ext>
            </a:extLst>
          </p:cNvPr>
          <p:cNvGraphicFramePr>
            <a:graphicFrameLocks noChangeAspect="1"/>
          </p:cNvGraphicFramePr>
          <p:nvPr/>
        </p:nvGraphicFramePr>
        <p:xfrm>
          <a:off x="9042758" y="3618335"/>
          <a:ext cx="1502646" cy="1242013"/>
        </p:xfrm>
        <a:graphic>
          <a:graphicData uri="http://schemas.openxmlformats.org/presentationml/2006/ole">
            <mc:AlternateContent xmlns:mc="http://schemas.openxmlformats.org/markup-compatibility/2006">
              <mc:Choice xmlns:v="urn:schemas-microsoft-com:vml" Requires="v">
                <p:oleObj name="CorelPhotoPaint.Image.8" r:id="rId3" imgW="5536508" imgH="4660317" progId="CorelPhotoPaint.Image.8">
                  <p:embed/>
                </p:oleObj>
              </mc:Choice>
              <mc:Fallback>
                <p:oleObj name="CorelPhotoPaint.Image.8" r:id="rId3" imgW="5536508" imgH="4660317" progId="CorelPhotoPaint.Image.8">
                  <p:embed/>
                  <p:pic>
                    <p:nvPicPr>
                      <p:cNvPr id="24" name="Object 2">
                        <a:extLst>
                          <a:ext uri="{FF2B5EF4-FFF2-40B4-BE49-F238E27FC236}">
                            <a16:creationId xmlns:a16="http://schemas.microsoft.com/office/drawing/2014/main" id="{F08A94CA-4923-3946-BB6B-B2BB88B761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2758" y="3618335"/>
                        <a:ext cx="1502646" cy="1242013"/>
                      </a:xfrm>
                      <a:prstGeom prst="rect">
                        <a:avLst/>
                      </a:prstGeom>
                      <a:noFill/>
                      <a:ln>
                        <a:noFill/>
                      </a:ln>
                      <a:effectLst/>
                    </p:spPr>
                  </p:pic>
                </p:oleObj>
              </mc:Fallback>
            </mc:AlternateContent>
          </a:graphicData>
        </a:graphic>
      </p:graphicFrame>
      <p:pic>
        <p:nvPicPr>
          <p:cNvPr id="13316" name="Picture 4" descr="Kfz-Einbaudiplexer mit FME Anschlüssen">
            <a:extLst>
              <a:ext uri="{FF2B5EF4-FFF2-40B4-BE49-F238E27FC236}">
                <a16:creationId xmlns:a16="http://schemas.microsoft.com/office/drawing/2014/main" id="{4C86A0D1-A683-3F4B-A5CC-8FA16A5520E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199102" y="5210313"/>
            <a:ext cx="1189958" cy="114971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61C0C1C7-20B8-2441-8EF0-FD0C1F79574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54794" y="1830716"/>
            <a:ext cx="2770071" cy="4570032"/>
          </a:xfrm>
          <a:prstGeom prst="rect">
            <a:avLst/>
          </a:prstGeom>
        </p:spPr>
      </p:pic>
      <p:pic>
        <p:nvPicPr>
          <p:cNvPr id="6" name="Grafik 5">
            <a:extLst>
              <a:ext uri="{FF2B5EF4-FFF2-40B4-BE49-F238E27FC236}">
                <a16:creationId xmlns:a16="http://schemas.microsoft.com/office/drawing/2014/main" id="{87104E36-5936-BE48-9980-56DADACC4CE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948776" y="1830716"/>
            <a:ext cx="2770071" cy="4581720"/>
          </a:xfrm>
          <a:prstGeom prst="rect">
            <a:avLst/>
          </a:prstGeom>
        </p:spPr>
      </p:pic>
      <p:sp>
        <p:nvSpPr>
          <p:cNvPr id="20" name="Title 3">
            <a:extLst>
              <a:ext uri="{FF2B5EF4-FFF2-40B4-BE49-F238E27FC236}">
                <a16:creationId xmlns:a16="http://schemas.microsoft.com/office/drawing/2014/main" id="{6C525E75-3834-B24D-9058-6D5C162E49ED}"/>
              </a:ext>
            </a:extLst>
          </p:cNvPr>
          <p:cNvSpPr txBox="1">
            <a:spLocks/>
          </p:cNvSpPr>
          <p:nvPr/>
        </p:nvSpPr>
        <p:spPr>
          <a:xfrm>
            <a:off x="4948776" y="1246040"/>
            <a:ext cx="3167892" cy="349961"/>
          </a:xfrm>
          <a:prstGeom prst="rect">
            <a:avLst/>
          </a:prstGeom>
        </p:spPr>
        <p:txBody>
          <a:bodyPr vert="horz" wrap="square" lIns="36000" tIns="0" rIns="91440" bIns="0" rtlCol="0" anchor="t" anchorCtr="0">
            <a:normAutofit/>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1800" b="0" dirty="0"/>
              <a:t>1 </a:t>
            </a:r>
            <a:r>
              <a:rPr lang="en-US" sz="1800" b="0" dirty="0" err="1"/>
              <a:t>gemeinsames</a:t>
            </a:r>
            <a:r>
              <a:rPr lang="en-US" sz="1800" b="0" dirty="0"/>
              <a:t> </a:t>
            </a:r>
            <a:r>
              <a:rPr lang="en-US" sz="1800" b="0" dirty="0" err="1"/>
              <a:t>Mastkabel</a:t>
            </a:r>
            <a:endParaRPr lang="en-US" sz="1800" b="0" dirty="0"/>
          </a:p>
        </p:txBody>
      </p:sp>
    </p:spTree>
    <p:extLst>
      <p:ext uri="{BB962C8B-B14F-4D97-AF65-F5344CB8AC3E}">
        <p14:creationId xmlns:p14="http://schemas.microsoft.com/office/powerpoint/2010/main" val="353464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Rechteck 157">
            <a:extLst>
              <a:ext uri="{FF2B5EF4-FFF2-40B4-BE49-F238E27FC236}">
                <a16:creationId xmlns:a16="http://schemas.microsoft.com/office/drawing/2014/main" id="{008C4080-CE7B-20EE-E5FA-F80D030DF9F3}"/>
              </a:ext>
            </a:extLst>
          </p:cNvPr>
          <p:cNvSpPr/>
          <p:nvPr/>
        </p:nvSpPr>
        <p:spPr>
          <a:xfrm>
            <a:off x="908426" y="5557644"/>
            <a:ext cx="9720597" cy="253874"/>
          </a:xfrm>
          <a:prstGeom prst="rect">
            <a:avLst/>
          </a:prstGeom>
          <a:solidFill>
            <a:srgbClr val="FF00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itle 3">
            <a:extLst>
              <a:ext uri="{FF2B5EF4-FFF2-40B4-BE49-F238E27FC236}">
                <a16:creationId xmlns:a16="http://schemas.microsoft.com/office/drawing/2014/main" id="{CE1DBF17-FC08-0578-92A8-545433D398E6}"/>
              </a:ext>
            </a:extLst>
          </p:cNvPr>
          <p:cNvSpPr txBox="1">
            <a:spLocks/>
          </p:cNvSpPr>
          <p:nvPr/>
        </p:nvSpPr>
        <p:spPr>
          <a:xfrm>
            <a:off x="1067614" y="214905"/>
            <a:ext cx="7450727" cy="970987"/>
          </a:xfrm>
          <a:prstGeom prst="rect">
            <a:avLst/>
          </a:prstGeom>
        </p:spPr>
        <p:txBody>
          <a:bodyPr vert="horz" wrap="square" lIns="36000" tIns="0" rIns="91440" bIns="0" rtlCol="0" anchor="t" anchorCtr="0">
            <a:normAutofit fontScale="92500" lnSpcReduction="100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da-DK" dirty="0" err="1"/>
              <a:t>Aufbau</a:t>
            </a:r>
            <a:r>
              <a:rPr lang="da-DK" dirty="0"/>
              <a:t> </a:t>
            </a:r>
            <a:r>
              <a:rPr lang="da-DK" dirty="0" err="1"/>
              <a:t>eines</a:t>
            </a:r>
            <a:r>
              <a:rPr lang="da-DK" dirty="0"/>
              <a:t> </a:t>
            </a:r>
            <a:r>
              <a:rPr lang="da-DK" dirty="0" err="1"/>
              <a:t>einfachen</a:t>
            </a:r>
            <a:r>
              <a:rPr lang="da-DK" dirty="0"/>
              <a:t> Multiband-</a:t>
            </a:r>
            <a:r>
              <a:rPr lang="da-DK" dirty="0" err="1"/>
              <a:t>Koppelnetzwerks</a:t>
            </a:r>
            <a:r>
              <a:rPr lang="da-DK" dirty="0"/>
              <a:t> </a:t>
            </a:r>
            <a:r>
              <a:rPr lang="da-DK" dirty="0" err="1"/>
              <a:t>für</a:t>
            </a:r>
            <a:r>
              <a:rPr lang="da-DK" dirty="0"/>
              <a:t> </a:t>
            </a:r>
            <a:r>
              <a:rPr lang="da-DK" dirty="0" err="1"/>
              <a:t>Straßentunnel</a:t>
            </a:r>
            <a:endParaRPr lang="en-US" dirty="0"/>
          </a:p>
        </p:txBody>
      </p:sp>
      <p:cxnSp>
        <p:nvCxnSpPr>
          <p:cNvPr id="59" name="Gerade Verbindung mit Pfeil 58">
            <a:extLst>
              <a:ext uri="{FF2B5EF4-FFF2-40B4-BE49-F238E27FC236}">
                <a16:creationId xmlns:a16="http://schemas.microsoft.com/office/drawing/2014/main" id="{1ECFF26C-F5D2-5609-DB4C-3F4ADA618BA3}"/>
              </a:ext>
            </a:extLst>
          </p:cNvPr>
          <p:cNvCxnSpPr>
            <a:cxnSpLocks/>
          </p:cNvCxnSpPr>
          <p:nvPr/>
        </p:nvCxnSpPr>
        <p:spPr>
          <a:xfrm flipV="1">
            <a:off x="10011996" y="2959701"/>
            <a:ext cx="16871" cy="23892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3" name="Gerade Verbindung mit Pfeil 72">
            <a:extLst>
              <a:ext uri="{FF2B5EF4-FFF2-40B4-BE49-F238E27FC236}">
                <a16:creationId xmlns:a16="http://schemas.microsoft.com/office/drawing/2014/main" id="{F3484D30-CD5B-1BA9-BB7A-4A8C42255AA1}"/>
              </a:ext>
            </a:extLst>
          </p:cNvPr>
          <p:cNvCxnSpPr>
            <a:cxnSpLocks/>
            <a:stCxn id="3" idx="0"/>
          </p:cNvCxnSpPr>
          <p:nvPr/>
        </p:nvCxnSpPr>
        <p:spPr>
          <a:xfrm flipH="1" flipV="1">
            <a:off x="1474267" y="2896803"/>
            <a:ext cx="1" cy="26113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5" name="Textfeld 84">
            <a:extLst>
              <a:ext uri="{FF2B5EF4-FFF2-40B4-BE49-F238E27FC236}">
                <a16:creationId xmlns:a16="http://schemas.microsoft.com/office/drawing/2014/main" id="{AA991876-B5A2-5C42-A103-1D0CDA334EE1}"/>
              </a:ext>
            </a:extLst>
          </p:cNvPr>
          <p:cNvSpPr txBox="1"/>
          <p:nvPr/>
        </p:nvSpPr>
        <p:spPr>
          <a:xfrm>
            <a:off x="2485348" y="5508186"/>
            <a:ext cx="1188146" cy="1200329"/>
          </a:xfrm>
          <a:prstGeom prst="rect">
            <a:avLst/>
          </a:prstGeom>
          <a:noFill/>
        </p:spPr>
        <p:txBody>
          <a:bodyPr wrap="none" rtlCol="0">
            <a:spAutoFit/>
          </a:bodyPr>
          <a:lstStyle/>
          <a:p>
            <a:pPr algn="ctr"/>
            <a:r>
              <a:rPr lang="de-DE" dirty="0"/>
              <a:t>150  /  155</a:t>
            </a:r>
          </a:p>
          <a:p>
            <a:pPr algn="ctr"/>
            <a:r>
              <a:rPr lang="de-DE" dirty="0"/>
              <a:t>DMR Funk</a:t>
            </a:r>
          </a:p>
          <a:p>
            <a:pPr algn="ctr"/>
            <a:r>
              <a:rPr lang="de-DE" dirty="0"/>
              <a:t>Straßen-</a:t>
            </a:r>
          </a:p>
          <a:p>
            <a:pPr algn="ctr"/>
            <a:r>
              <a:rPr lang="de-DE" dirty="0" err="1"/>
              <a:t>meisterei</a:t>
            </a:r>
            <a:endParaRPr lang="de-DE" dirty="0"/>
          </a:p>
        </p:txBody>
      </p:sp>
      <p:sp>
        <p:nvSpPr>
          <p:cNvPr id="86" name="Textfeld 85">
            <a:extLst>
              <a:ext uri="{FF2B5EF4-FFF2-40B4-BE49-F238E27FC236}">
                <a16:creationId xmlns:a16="http://schemas.microsoft.com/office/drawing/2014/main" id="{96E1E429-18E3-4250-E2EC-8DCB186C1CFE}"/>
              </a:ext>
            </a:extLst>
          </p:cNvPr>
          <p:cNvSpPr txBox="1"/>
          <p:nvPr/>
        </p:nvSpPr>
        <p:spPr>
          <a:xfrm>
            <a:off x="4081847" y="5508186"/>
            <a:ext cx="957313" cy="1200329"/>
          </a:xfrm>
          <a:prstGeom prst="rect">
            <a:avLst/>
          </a:prstGeom>
          <a:noFill/>
        </p:spPr>
        <p:txBody>
          <a:bodyPr wrap="none" rtlCol="0">
            <a:spAutoFit/>
          </a:bodyPr>
          <a:lstStyle/>
          <a:p>
            <a:pPr algn="ctr"/>
            <a:r>
              <a:rPr lang="de-DE" dirty="0"/>
              <a:t>200-240</a:t>
            </a:r>
          </a:p>
          <a:p>
            <a:pPr algn="ctr"/>
            <a:r>
              <a:rPr lang="de-DE" dirty="0"/>
              <a:t>DAB +</a:t>
            </a:r>
          </a:p>
          <a:p>
            <a:pPr algn="ctr"/>
            <a:r>
              <a:rPr lang="de-DE" dirty="0"/>
              <a:t>Radio</a:t>
            </a:r>
          </a:p>
          <a:p>
            <a:pPr algn="ctr"/>
            <a:r>
              <a:rPr lang="de-DE" dirty="0"/>
              <a:t>digital</a:t>
            </a:r>
          </a:p>
        </p:txBody>
      </p:sp>
      <p:sp>
        <p:nvSpPr>
          <p:cNvPr id="87" name="Textfeld 86">
            <a:extLst>
              <a:ext uri="{FF2B5EF4-FFF2-40B4-BE49-F238E27FC236}">
                <a16:creationId xmlns:a16="http://schemas.microsoft.com/office/drawing/2014/main" id="{FE931C88-C0C3-3B40-FF4A-386328E609BD}"/>
              </a:ext>
            </a:extLst>
          </p:cNvPr>
          <p:cNvSpPr txBox="1"/>
          <p:nvPr/>
        </p:nvSpPr>
        <p:spPr>
          <a:xfrm>
            <a:off x="5526221" y="5508986"/>
            <a:ext cx="1215397" cy="923330"/>
          </a:xfrm>
          <a:prstGeom prst="rect">
            <a:avLst/>
          </a:prstGeom>
          <a:noFill/>
        </p:spPr>
        <p:txBody>
          <a:bodyPr wrap="none" rtlCol="0">
            <a:spAutoFit/>
          </a:bodyPr>
          <a:lstStyle/>
          <a:p>
            <a:pPr algn="ctr"/>
            <a:r>
              <a:rPr lang="de-DE" dirty="0"/>
              <a:t>380-400</a:t>
            </a:r>
          </a:p>
          <a:p>
            <a:pPr algn="ctr"/>
            <a:r>
              <a:rPr lang="de-DE" dirty="0"/>
              <a:t>TETRA BOS</a:t>
            </a:r>
          </a:p>
          <a:p>
            <a:pPr algn="ctr"/>
            <a:r>
              <a:rPr lang="de-DE" dirty="0"/>
              <a:t>TMO</a:t>
            </a:r>
          </a:p>
        </p:txBody>
      </p:sp>
      <p:sp>
        <p:nvSpPr>
          <p:cNvPr id="88" name="Textfeld 87">
            <a:extLst>
              <a:ext uri="{FF2B5EF4-FFF2-40B4-BE49-F238E27FC236}">
                <a16:creationId xmlns:a16="http://schemas.microsoft.com/office/drawing/2014/main" id="{0A84541A-446C-59EC-C6C1-40AB1FDF34C0}"/>
              </a:ext>
            </a:extLst>
          </p:cNvPr>
          <p:cNvSpPr txBox="1"/>
          <p:nvPr/>
        </p:nvSpPr>
        <p:spPr>
          <a:xfrm>
            <a:off x="6914543" y="5503118"/>
            <a:ext cx="957313" cy="923330"/>
          </a:xfrm>
          <a:prstGeom prst="rect">
            <a:avLst/>
          </a:prstGeom>
          <a:noFill/>
        </p:spPr>
        <p:txBody>
          <a:bodyPr wrap="none" rtlCol="0">
            <a:spAutoFit/>
          </a:bodyPr>
          <a:lstStyle/>
          <a:p>
            <a:pPr algn="ctr"/>
            <a:r>
              <a:rPr lang="de-DE" dirty="0"/>
              <a:t>410-430</a:t>
            </a:r>
          </a:p>
          <a:p>
            <a:pPr algn="ctr"/>
            <a:r>
              <a:rPr lang="de-DE" dirty="0"/>
              <a:t>TETRA </a:t>
            </a:r>
          </a:p>
          <a:p>
            <a:pPr algn="ctr"/>
            <a:r>
              <a:rPr lang="de-DE" dirty="0"/>
              <a:t>Zivil</a:t>
            </a:r>
          </a:p>
        </p:txBody>
      </p:sp>
      <p:sp>
        <p:nvSpPr>
          <p:cNvPr id="93" name="Textfeld 92">
            <a:extLst>
              <a:ext uri="{FF2B5EF4-FFF2-40B4-BE49-F238E27FC236}">
                <a16:creationId xmlns:a16="http://schemas.microsoft.com/office/drawing/2014/main" id="{8B8E1D9C-612E-38F4-F49B-1A4723A3D24E}"/>
              </a:ext>
            </a:extLst>
          </p:cNvPr>
          <p:cNvSpPr txBox="1"/>
          <p:nvPr/>
        </p:nvSpPr>
        <p:spPr>
          <a:xfrm>
            <a:off x="9393077" y="5507548"/>
            <a:ext cx="1237838" cy="923330"/>
          </a:xfrm>
          <a:prstGeom prst="rect">
            <a:avLst/>
          </a:prstGeom>
          <a:noFill/>
        </p:spPr>
        <p:txBody>
          <a:bodyPr wrap="none" rtlCol="0">
            <a:spAutoFit/>
          </a:bodyPr>
          <a:lstStyle/>
          <a:p>
            <a:pPr algn="ctr"/>
            <a:r>
              <a:rPr lang="de-DE" dirty="0"/>
              <a:t>790 - 2.700</a:t>
            </a:r>
          </a:p>
          <a:p>
            <a:pPr algn="ctr"/>
            <a:r>
              <a:rPr lang="de-DE" dirty="0"/>
              <a:t>GSM, 4G</a:t>
            </a:r>
          </a:p>
          <a:p>
            <a:pPr algn="ctr"/>
            <a:r>
              <a:rPr lang="de-DE" dirty="0"/>
              <a:t>WiFi</a:t>
            </a:r>
          </a:p>
        </p:txBody>
      </p:sp>
      <p:pic>
        <p:nvPicPr>
          <p:cNvPr id="94" name="Grafik 93">
            <a:extLst>
              <a:ext uri="{FF2B5EF4-FFF2-40B4-BE49-F238E27FC236}">
                <a16:creationId xmlns:a16="http://schemas.microsoft.com/office/drawing/2014/main" id="{6443FCF4-A9DA-619B-1B2A-FC384986EA0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67933" y="4351445"/>
            <a:ext cx="1249102" cy="1009549"/>
          </a:xfrm>
          <a:prstGeom prst="rect">
            <a:avLst/>
          </a:prstGeom>
        </p:spPr>
      </p:pic>
      <p:pic>
        <p:nvPicPr>
          <p:cNvPr id="9" name="Grafik 8">
            <a:extLst>
              <a:ext uri="{FF2B5EF4-FFF2-40B4-BE49-F238E27FC236}">
                <a16:creationId xmlns:a16="http://schemas.microsoft.com/office/drawing/2014/main" id="{A1CE3087-E6B8-963E-7B4D-5764031650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135" y="1873883"/>
            <a:ext cx="1381380" cy="1022920"/>
          </a:xfrm>
          <a:prstGeom prst="rect">
            <a:avLst/>
          </a:prstGeom>
        </p:spPr>
      </p:pic>
      <p:pic>
        <p:nvPicPr>
          <p:cNvPr id="96" name="Grafik 95">
            <a:extLst>
              <a:ext uri="{FF2B5EF4-FFF2-40B4-BE49-F238E27FC236}">
                <a16:creationId xmlns:a16="http://schemas.microsoft.com/office/drawing/2014/main" id="{1D35539F-F113-D9D5-9DE4-F7A9E79F09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9704" y="3074651"/>
            <a:ext cx="1381380" cy="1022920"/>
          </a:xfrm>
          <a:prstGeom prst="rect">
            <a:avLst/>
          </a:prstGeom>
        </p:spPr>
      </p:pic>
      <p:pic>
        <p:nvPicPr>
          <p:cNvPr id="97" name="Grafik 96">
            <a:extLst>
              <a:ext uri="{FF2B5EF4-FFF2-40B4-BE49-F238E27FC236}">
                <a16:creationId xmlns:a16="http://schemas.microsoft.com/office/drawing/2014/main" id="{AECEA00A-3FD5-27B5-D8D0-4E215178BD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2490" y="1873883"/>
            <a:ext cx="1381380" cy="1022920"/>
          </a:xfrm>
          <a:prstGeom prst="rect">
            <a:avLst/>
          </a:prstGeom>
        </p:spPr>
      </p:pic>
      <p:cxnSp>
        <p:nvCxnSpPr>
          <p:cNvPr id="98" name="Gerade Verbindung mit Pfeil 97">
            <a:extLst>
              <a:ext uri="{FF2B5EF4-FFF2-40B4-BE49-F238E27FC236}">
                <a16:creationId xmlns:a16="http://schemas.microsoft.com/office/drawing/2014/main" id="{4C17EE67-AA02-7DDC-8B7A-C10AECF67DEB}"/>
              </a:ext>
            </a:extLst>
          </p:cNvPr>
          <p:cNvCxnSpPr>
            <a:cxnSpLocks/>
          </p:cNvCxnSpPr>
          <p:nvPr/>
        </p:nvCxnSpPr>
        <p:spPr>
          <a:xfrm flipV="1">
            <a:off x="2671696" y="5360994"/>
            <a:ext cx="0" cy="16577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9" name="Gerade Verbindung mit Pfeil 98">
            <a:extLst>
              <a:ext uri="{FF2B5EF4-FFF2-40B4-BE49-F238E27FC236}">
                <a16:creationId xmlns:a16="http://schemas.microsoft.com/office/drawing/2014/main" id="{AE8B2D17-79FE-9E83-C231-A80014518582}"/>
              </a:ext>
            </a:extLst>
          </p:cNvPr>
          <p:cNvCxnSpPr>
            <a:cxnSpLocks/>
          </p:cNvCxnSpPr>
          <p:nvPr/>
        </p:nvCxnSpPr>
        <p:spPr>
          <a:xfrm flipV="1">
            <a:off x="3528946" y="5360994"/>
            <a:ext cx="0" cy="16577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0" name="Gerade Verbindung mit Pfeil 99">
            <a:extLst>
              <a:ext uri="{FF2B5EF4-FFF2-40B4-BE49-F238E27FC236}">
                <a16:creationId xmlns:a16="http://schemas.microsoft.com/office/drawing/2014/main" id="{FCB9B7E1-345C-E232-6D7D-3226E9E297EC}"/>
              </a:ext>
            </a:extLst>
          </p:cNvPr>
          <p:cNvCxnSpPr>
            <a:cxnSpLocks/>
            <a:stCxn id="94" idx="0"/>
          </p:cNvCxnSpPr>
          <p:nvPr/>
        </p:nvCxnSpPr>
        <p:spPr>
          <a:xfrm flipV="1">
            <a:off x="3092484" y="4097571"/>
            <a:ext cx="0" cy="25387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161" name="Gruppieren 160">
            <a:extLst>
              <a:ext uri="{FF2B5EF4-FFF2-40B4-BE49-F238E27FC236}">
                <a16:creationId xmlns:a16="http://schemas.microsoft.com/office/drawing/2014/main" id="{B5F2C186-573B-613C-FD74-BF819F74F824}"/>
              </a:ext>
            </a:extLst>
          </p:cNvPr>
          <p:cNvGrpSpPr/>
          <p:nvPr/>
        </p:nvGrpSpPr>
        <p:grpSpPr>
          <a:xfrm>
            <a:off x="3810034" y="4097464"/>
            <a:ext cx="759130" cy="1410722"/>
            <a:chOff x="3810034" y="4097464"/>
            <a:chExt cx="759130" cy="1410722"/>
          </a:xfrm>
        </p:grpSpPr>
        <p:cxnSp>
          <p:nvCxnSpPr>
            <p:cNvPr id="14" name="Gerade Verbindung 13">
              <a:extLst>
                <a:ext uri="{FF2B5EF4-FFF2-40B4-BE49-F238E27FC236}">
                  <a16:creationId xmlns:a16="http://schemas.microsoft.com/office/drawing/2014/main" id="{48C12604-AFC7-CEA0-1F3A-5540487622D7}"/>
                </a:ext>
              </a:extLst>
            </p:cNvPr>
            <p:cNvCxnSpPr>
              <a:cxnSpLocks/>
            </p:cNvCxnSpPr>
            <p:nvPr/>
          </p:nvCxnSpPr>
          <p:spPr>
            <a:xfrm>
              <a:off x="3810034" y="4351338"/>
              <a:ext cx="759130" cy="0"/>
            </a:xfrm>
            <a:prstGeom prst="line">
              <a:avLst/>
            </a:prstGeom>
          </p:spPr>
          <p:style>
            <a:lnRef idx="3">
              <a:schemeClr val="dk1"/>
            </a:lnRef>
            <a:fillRef idx="0">
              <a:schemeClr val="dk1"/>
            </a:fillRef>
            <a:effectRef idx="2">
              <a:schemeClr val="dk1"/>
            </a:effectRef>
            <a:fontRef idx="minor">
              <a:schemeClr val="tx1"/>
            </a:fontRef>
          </p:style>
        </p:cxnSp>
        <p:cxnSp>
          <p:nvCxnSpPr>
            <p:cNvPr id="101" name="Gerade Verbindung mit Pfeil 100">
              <a:extLst>
                <a:ext uri="{FF2B5EF4-FFF2-40B4-BE49-F238E27FC236}">
                  <a16:creationId xmlns:a16="http://schemas.microsoft.com/office/drawing/2014/main" id="{98C5B725-0B55-5CEA-9126-AE3E2C44BC01}"/>
                </a:ext>
              </a:extLst>
            </p:cNvPr>
            <p:cNvCxnSpPr>
              <a:cxnSpLocks/>
            </p:cNvCxnSpPr>
            <p:nvPr/>
          </p:nvCxnSpPr>
          <p:spPr>
            <a:xfrm flipV="1">
              <a:off x="3810034" y="4097464"/>
              <a:ext cx="0" cy="25387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2" name="Gerade Verbindung 101">
              <a:extLst>
                <a:ext uri="{FF2B5EF4-FFF2-40B4-BE49-F238E27FC236}">
                  <a16:creationId xmlns:a16="http://schemas.microsoft.com/office/drawing/2014/main" id="{73480C6C-C670-12CB-0F60-F73734975366}"/>
                </a:ext>
              </a:extLst>
            </p:cNvPr>
            <p:cNvCxnSpPr>
              <a:cxnSpLocks/>
              <a:endCxn id="86" idx="0"/>
            </p:cNvCxnSpPr>
            <p:nvPr/>
          </p:nvCxnSpPr>
          <p:spPr>
            <a:xfrm flipH="1">
              <a:off x="4560504" y="4351338"/>
              <a:ext cx="8660" cy="1156848"/>
            </a:xfrm>
            <a:prstGeom prst="line">
              <a:avLst/>
            </a:prstGeom>
          </p:spPr>
          <p:style>
            <a:lnRef idx="3">
              <a:schemeClr val="dk1"/>
            </a:lnRef>
            <a:fillRef idx="0">
              <a:schemeClr val="dk1"/>
            </a:fillRef>
            <a:effectRef idx="2">
              <a:schemeClr val="dk1"/>
            </a:effectRef>
            <a:fontRef idx="minor">
              <a:schemeClr val="tx1"/>
            </a:fontRef>
          </p:style>
        </p:cxnSp>
      </p:grpSp>
      <p:grpSp>
        <p:nvGrpSpPr>
          <p:cNvPr id="159" name="Gruppieren 158">
            <a:extLst>
              <a:ext uri="{FF2B5EF4-FFF2-40B4-BE49-F238E27FC236}">
                <a16:creationId xmlns:a16="http://schemas.microsoft.com/office/drawing/2014/main" id="{7894E7EA-AF19-363B-E5D3-295C62DAB9EA}"/>
              </a:ext>
            </a:extLst>
          </p:cNvPr>
          <p:cNvGrpSpPr/>
          <p:nvPr/>
        </p:nvGrpSpPr>
        <p:grpSpPr>
          <a:xfrm>
            <a:off x="2165384" y="2896803"/>
            <a:ext cx="1305010" cy="177848"/>
            <a:chOff x="2165384" y="2896803"/>
            <a:chExt cx="1305010" cy="177848"/>
          </a:xfrm>
        </p:grpSpPr>
        <p:cxnSp>
          <p:nvCxnSpPr>
            <p:cNvPr id="103" name="Gerade Verbindung mit Pfeil 102">
              <a:extLst>
                <a:ext uri="{FF2B5EF4-FFF2-40B4-BE49-F238E27FC236}">
                  <a16:creationId xmlns:a16="http://schemas.microsoft.com/office/drawing/2014/main" id="{14F2A7FA-6E7E-D558-AF44-B9D8D48B2AA3}"/>
                </a:ext>
              </a:extLst>
            </p:cNvPr>
            <p:cNvCxnSpPr>
              <a:cxnSpLocks/>
            </p:cNvCxnSpPr>
            <p:nvPr/>
          </p:nvCxnSpPr>
          <p:spPr>
            <a:xfrm flipV="1">
              <a:off x="2165384" y="2896803"/>
              <a:ext cx="0" cy="1257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4" name="Gerade Verbindung 103">
              <a:extLst>
                <a:ext uri="{FF2B5EF4-FFF2-40B4-BE49-F238E27FC236}">
                  <a16:creationId xmlns:a16="http://schemas.microsoft.com/office/drawing/2014/main" id="{C6ACF295-9363-0135-F21A-170E2CFB699C}"/>
                </a:ext>
              </a:extLst>
            </p:cNvPr>
            <p:cNvCxnSpPr>
              <a:cxnSpLocks/>
            </p:cNvCxnSpPr>
            <p:nvPr/>
          </p:nvCxnSpPr>
          <p:spPr>
            <a:xfrm>
              <a:off x="2166599" y="3022600"/>
              <a:ext cx="1303795" cy="0"/>
            </a:xfrm>
            <a:prstGeom prst="line">
              <a:avLst/>
            </a:prstGeom>
          </p:spPr>
          <p:style>
            <a:lnRef idx="3">
              <a:schemeClr val="dk1"/>
            </a:lnRef>
            <a:fillRef idx="0">
              <a:schemeClr val="dk1"/>
            </a:fillRef>
            <a:effectRef idx="2">
              <a:schemeClr val="dk1"/>
            </a:effectRef>
            <a:fontRef idx="minor">
              <a:schemeClr val="tx1"/>
            </a:fontRef>
          </p:style>
        </p:cxnSp>
        <p:cxnSp>
          <p:nvCxnSpPr>
            <p:cNvPr id="105" name="Gerade Verbindung 104">
              <a:extLst>
                <a:ext uri="{FF2B5EF4-FFF2-40B4-BE49-F238E27FC236}">
                  <a16:creationId xmlns:a16="http://schemas.microsoft.com/office/drawing/2014/main" id="{4C72331E-7A50-84B8-B8C8-CCDE83CFFCC2}"/>
                </a:ext>
              </a:extLst>
            </p:cNvPr>
            <p:cNvCxnSpPr>
              <a:cxnSpLocks/>
              <a:endCxn id="96" idx="0"/>
            </p:cNvCxnSpPr>
            <p:nvPr/>
          </p:nvCxnSpPr>
          <p:spPr>
            <a:xfrm>
              <a:off x="3470394" y="3022600"/>
              <a:ext cx="0" cy="52051"/>
            </a:xfrm>
            <a:prstGeom prst="line">
              <a:avLst/>
            </a:prstGeom>
          </p:spPr>
          <p:style>
            <a:lnRef idx="3">
              <a:schemeClr val="dk1"/>
            </a:lnRef>
            <a:fillRef idx="0">
              <a:schemeClr val="dk1"/>
            </a:fillRef>
            <a:effectRef idx="2">
              <a:schemeClr val="dk1"/>
            </a:effectRef>
            <a:fontRef idx="minor">
              <a:schemeClr val="tx1"/>
            </a:fontRef>
          </p:style>
        </p:cxnSp>
      </p:grpSp>
      <p:pic>
        <p:nvPicPr>
          <p:cNvPr id="109" name="Grafik 108">
            <a:extLst>
              <a:ext uri="{FF2B5EF4-FFF2-40B4-BE49-F238E27FC236}">
                <a16:creationId xmlns:a16="http://schemas.microsoft.com/office/drawing/2014/main" id="{BF420A08-01B8-1844-2613-524F871D97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8312" y="3686132"/>
            <a:ext cx="2238369" cy="1657526"/>
          </a:xfrm>
          <a:prstGeom prst="rect">
            <a:avLst/>
          </a:prstGeom>
        </p:spPr>
      </p:pic>
      <p:cxnSp>
        <p:nvCxnSpPr>
          <p:cNvPr id="110" name="Gerade Verbindung mit Pfeil 109">
            <a:extLst>
              <a:ext uri="{FF2B5EF4-FFF2-40B4-BE49-F238E27FC236}">
                <a16:creationId xmlns:a16="http://schemas.microsoft.com/office/drawing/2014/main" id="{84980982-68F4-1332-95ED-1447A72ECC89}"/>
              </a:ext>
            </a:extLst>
          </p:cNvPr>
          <p:cNvCxnSpPr>
            <a:cxnSpLocks/>
            <a:stCxn id="109" idx="0"/>
          </p:cNvCxnSpPr>
          <p:nvPr/>
        </p:nvCxnSpPr>
        <p:spPr>
          <a:xfrm flipV="1">
            <a:off x="6827497" y="2896803"/>
            <a:ext cx="11633" cy="78932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13" name="Grafik 112">
            <a:extLst>
              <a:ext uri="{FF2B5EF4-FFF2-40B4-BE49-F238E27FC236}">
                <a16:creationId xmlns:a16="http://schemas.microsoft.com/office/drawing/2014/main" id="{C5D10DA8-0FC0-65A0-267B-C30E29A524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2551" y="1895187"/>
            <a:ext cx="1381380" cy="1022920"/>
          </a:xfrm>
          <a:prstGeom prst="rect">
            <a:avLst/>
          </a:prstGeom>
        </p:spPr>
      </p:pic>
      <p:grpSp>
        <p:nvGrpSpPr>
          <p:cNvPr id="130" name="Gruppieren 129">
            <a:extLst>
              <a:ext uri="{FF2B5EF4-FFF2-40B4-BE49-F238E27FC236}">
                <a16:creationId xmlns:a16="http://schemas.microsoft.com/office/drawing/2014/main" id="{4CC680D5-2EC9-3970-0326-56793BC7F384}"/>
              </a:ext>
            </a:extLst>
          </p:cNvPr>
          <p:cNvGrpSpPr/>
          <p:nvPr/>
        </p:nvGrpSpPr>
        <p:grpSpPr>
          <a:xfrm>
            <a:off x="1837825" y="1722687"/>
            <a:ext cx="4266835" cy="1351964"/>
            <a:chOff x="1837825" y="1722687"/>
            <a:chExt cx="4266835" cy="1351964"/>
          </a:xfrm>
        </p:grpSpPr>
        <p:cxnSp>
          <p:nvCxnSpPr>
            <p:cNvPr id="118" name="Gerade Verbindung 117">
              <a:extLst>
                <a:ext uri="{FF2B5EF4-FFF2-40B4-BE49-F238E27FC236}">
                  <a16:creationId xmlns:a16="http://schemas.microsoft.com/office/drawing/2014/main" id="{2A657121-800D-74D7-EE87-54117A6232C7}"/>
                </a:ext>
              </a:extLst>
            </p:cNvPr>
            <p:cNvCxnSpPr>
              <a:cxnSpLocks/>
            </p:cNvCxnSpPr>
            <p:nvPr/>
          </p:nvCxnSpPr>
          <p:spPr>
            <a:xfrm>
              <a:off x="1843450" y="1748086"/>
              <a:ext cx="0" cy="115662"/>
            </a:xfrm>
            <a:prstGeom prst="line">
              <a:avLst/>
            </a:prstGeom>
          </p:spPr>
          <p:style>
            <a:lnRef idx="3">
              <a:schemeClr val="dk1"/>
            </a:lnRef>
            <a:fillRef idx="0">
              <a:schemeClr val="dk1"/>
            </a:fillRef>
            <a:effectRef idx="2">
              <a:schemeClr val="dk1"/>
            </a:effectRef>
            <a:fontRef idx="minor">
              <a:schemeClr val="tx1"/>
            </a:fontRef>
          </p:style>
        </p:cxnSp>
        <p:cxnSp>
          <p:nvCxnSpPr>
            <p:cNvPr id="120" name="Gerade Verbindung 119">
              <a:extLst>
                <a:ext uri="{FF2B5EF4-FFF2-40B4-BE49-F238E27FC236}">
                  <a16:creationId xmlns:a16="http://schemas.microsoft.com/office/drawing/2014/main" id="{8FCFC421-1FBC-EEB5-828A-3C0DA45D04D1}"/>
                </a:ext>
              </a:extLst>
            </p:cNvPr>
            <p:cNvCxnSpPr>
              <a:cxnSpLocks/>
            </p:cNvCxnSpPr>
            <p:nvPr/>
          </p:nvCxnSpPr>
          <p:spPr>
            <a:xfrm>
              <a:off x="1837825" y="1735386"/>
              <a:ext cx="2731339" cy="0"/>
            </a:xfrm>
            <a:prstGeom prst="line">
              <a:avLst/>
            </a:prstGeom>
          </p:spPr>
          <p:style>
            <a:lnRef idx="3">
              <a:schemeClr val="dk1"/>
            </a:lnRef>
            <a:fillRef idx="0">
              <a:schemeClr val="dk1"/>
            </a:fillRef>
            <a:effectRef idx="2">
              <a:schemeClr val="dk1"/>
            </a:effectRef>
            <a:fontRef idx="minor">
              <a:schemeClr val="tx1"/>
            </a:fontRef>
          </p:style>
        </p:cxnSp>
        <p:cxnSp>
          <p:nvCxnSpPr>
            <p:cNvPr id="122" name="Gerade Verbindung 121">
              <a:extLst>
                <a:ext uri="{FF2B5EF4-FFF2-40B4-BE49-F238E27FC236}">
                  <a16:creationId xmlns:a16="http://schemas.microsoft.com/office/drawing/2014/main" id="{7710838A-2E83-9437-7B53-BB728DD068A4}"/>
                </a:ext>
              </a:extLst>
            </p:cNvPr>
            <p:cNvCxnSpPr>
              <a:cxnSpLocks/>
            </p:cNvCxnSpPr>
            <p:nvPr/>
          </p:nvCxnSpPr>
          <p:spPr>
            <a:xfrm flipH="1">
              <a:off x="4569164" y="1722687"/>
              <a:ext cx="8660" cy="1351964"/>
            </a:xfrm>
            <a:prstGeom prst="line">
              <a:avLst/>
            </a:prstGeom>
          </p:spPr>
          <p:style>
            <a:lnRef idx="3">
              <a:schemeClr val="dk1"/>
            </a:lnRef>
            <a:fillRef idx="0">
              <a:schemeClr val="dk1"/>
            </a:fillRef>
            <a:effectRef idx="2">
              <a:schemeClr val="dk1"/>
            </a:effectRef>
            <a:fontRef idx="minor">
              <a:schemeClr val="tx1"/>
            </a:fontRef>
          </p:style>
        </p:cxnSp>
        <p:cxnSp>
          <p:nvCxnSpPr>
            <p:cNvPr id="124" name="Gerade Verbindung 123">
              <a:extLst>
                <a:ext uri="{FF2B5EF4-FFF2-40B4-BE49-F238E27FC236}">
                  <a16:creationId xmlns:a16="http://schemas.microsoft.com/office/drawing/2014/main" id="{99CD64DD-5682-991A-ECFA-D46C796CC2CB}"/>
                </a:ext>
              </a:extLst>
            </p:cNvPr>
            <p:cNvCxnSpPr>
              <a:cxnSpLocks/>
            </p:cNvCxnSpPr>
            <p:nvPr/>
          </p:nvCxnSpPr>
          <p:spPr>
            <a:xfrm>
              <a:off x="4577824" y="3074651"/>
              <a:ext cx="1518176" cy="0"/>
            </a:xfrm>
            <a:prstGeom prst="line">
              <a:avLst/>
            </a:prstGeom>
          </p:spPr>
          <p:style>
            <a:lnRef idx="3">
              <a:schemeClr val="dk1"/>
            </a:lnRef>
            <a:fillRef idx="0">
              <a:schemeClr val="dk1"/>
            </a:fillRef>
            <a:effectRef idx="2">
              <a:schemeClr val="dk1"/>
            </a:effectRef>
            <a:fontRef idx="minor">
              <a:schemeClr val="tx1"/>
            </a:fontRef>
          </p:style>
        </p:cxnSp>
        <p:cxnSp>
          <p:nvCxnSpPr>
            <p:cNvPr id="126" name="Gerade Verbindung mit Pfeil 125">
              <a:extLst>
                <a:ext uri="{FF2B5EF4-FFF2-40B4-BE49-F238E27FC236}">
                  <a16:creationId xmlns:a16="http://schemas.microsoft.com/office/drawing/2014/main" id="{30270BF3-9634-AA9D-1871-7C5F41EFE306}"/>
                </a:ext>
              </a:extLst>
            </p:cNvPr>
            <p:cNvCxnSpPr>
              <a:cxnSpLocks/>
            </p:cNvCxnSpPr>
            <p:nvPr/>
          </p:nvCxnSpPr>
          <p:spPr>
            <a:xfrm flipH="1" flipV="1">
              <a:off x="6101816" y="2896803"/>
              <a:ext cx="2844" cy="17784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131" name="Gruppieren 130">
            <a:extLst>
              <a:ext uri="{FF2B5EF4-FFF2-40B4-BE49-F238E27FC236}">
                <a16:creationId xmlns:a16="http://schemas.microsoft.com/office/drawing/2014/main" id="{A24DF59C-A59A-E9BB-9C7F-8E5E8C3E3AE6}"/>
              </a:ext>
            </a:extLst>
          </p:cNvPr>
          <p:cNvGrpSpPr/>
          <p:nvPr/>
        </p:nvGrpSpPr>
        <p:grpSpPr>
          <a:xfrm>
            <a:off x="6493181" y="1722687"/>
            <a:ext cx="2838579" cy="1351964"/>
            <a:chOff x="1837825" y="1722687"/>
            <a:chExt cx="4266835" cy="1351964"/>
          </a:xfrm>
        </p:grpSpPr>
        <p:cxnSp>
          <p:nvCxnSpPr>
            <p:cNvPr id="132" name="Gerade Verbindung 131">
              <a:extLst>
                <a:ext uri="{FF2B5EF4-FFF2-40B4-BE49-F238E27FC236}">
                  <a16:creationId xmlns:a16="http://schemas.microsoft.com/office/drawing/2014/main" id="{0BEA8DE1-D7A5-8F7B-1CE6-7B0CBFB48DBD}"/>
                </a:ext>
              </a:extLst>
            </p:cNvPr>
            <p:cNvCxnSpPr>
              <a:cxnSpLocks/>
            </p:cNvCxnSpPr>
            <p:nvPr/>
          </p:nvCxnSpPr>
          <p:spPr>
            <a:xfrm>
              <a:off x="1843450" y="1748086"/>
              <a:ext cx="0" cy="115662"/>
            </a:xfrm>
            <a:prstGeom prst="line">
              <a:avLst/>
            </a:prstGeom>
          </p:spPr>
          <p:style>
            <a:lnRef idx="3">
              <a:schemeClr val="dk1"/>
            </a:lnRef>
            <a:fillRef idx="0">
              <a:schemeClr val="dk1"/>
            </a:fillRef>
            <a:effectRef idx="2">
              <a:schemeClr val="dk1"/>
            </a:effectRef>
            <a:fontRef idx="minor">
              <a:schemeClr val="tx1"/>
            </a:fontRef>
          </p:style>
        </p:cxnSp>
        <p:cxnSp>
          <p:nvCxnSpPr>
            <p:cNvPr id="133" name="Gerade Verbindung 132">
              <a:extLst>
                <a:ext uri="{FF2B5EF4-FFF2-40B4-BE49-F238E27FC236}">
                  <a16:creationId xmlns:a16="http://schemas.microsoft.com/office/drawing/2014/main" id="{E68F1C45-9DCB-F89A-EA62-7E764C2C33A5}"/>
                </a:ext>
              </a:extLst>
            </p:cNvPr>
            <p:cNvCxnSpPr>
              <a:cxnSpLocks/>
            </p:cNvCxnSpPr>
            <p:nvPr/>
          </p:nvCxnSpPr>
          <p:spPr>
            <a:xfrm>
              <a:off x="1837825" y="1735386"/>
              <a:ext cx="2731339" cy="0"/>
            </a:xfrm>
            <a:prstGeom prst="line">
              <a:avLst/>
            </a:prstGeom>
          </p:spPr>
          <p:style>
            <a:lnRef idx="3">
              <a:schemeClr val="dk1"/>
            </a:lnRef>
            <a:fillRef idx="0">
              <a:schemeClr val="dk1"/>
            </a:fillRef>
            <a:effectRef idx="2">
              <a:schemeClr val="dk1"/>
            </a:effectRef>
            <a:fontRef idx="minor">
              <a:schemeClr val="tx1"/>
            </a:fontRef>
          </p:style>
        </p:cxnSp>
        <p:cxnSp>
          <p:nvCxnSpPr>
            <p:cNvPr id="134" name="Gerade Verbindung 133">
              <a:extLst>
                <a:ext uri="{FF2B5EF4-FFF2-40B4-BE49-F238E27FC236}">
                  <a16:creationId xmlns:a16="http://schemas.microsoft.com/office/drawing/2014/main" id="{D18079C2-98B8-2E17-CA7C-42DCD781F4A2}"/>
                </a:ext>
              </a:extLst>
            </p:cNvPr>
            <p:cNvCxnSpPr>
              <a:cxnSpLocks/>
            </p:cNvCxnSpPr>
            <p:nvPr/>
          </p:nvCxnSpPr>
          <p:spPr>
            <a:xfrm flipH="1">
              <a:off x="4569164" y="1722687"/>
              <a:ext cx="8660" cy="1351964"/>
            </a:xfrm>
            <a:prstGeom prst="line">
              <a:avLst/>
            </a:prstGeom>
          </p:spPr>
          <p:style>
            <a:lnRef idx="3">
              <a:schemeClr val="dk1"/>
            </a:lnRef>
            <a:fillRef idx="0">
              <a:schemeClr val="dk1"/>
            </a:fillRef>
            <a:effectRef idx="2">
              <a:schemeClr val="dk1"/>
            </a:effectRef>
            <a:fontRef idx="minor">
              <a:schemeClr val="tx1"/>
            </a:fontRef>
          </p:style>
        </p:cxnSp>
        <p:cxnSp>
          <p:nvCxnSpPr>
            <p:cNvPr id="135" name="Gerade Verbindung 134">
              <a:extLst>
                <a:ext uri="{FF2B5EF4-FFF2-40B4-BE49-F238E27FC236}">
                  <a16:creationId xmlns:a16="http://schemas.microsoft.com/office/drawing/2014/main" id="{3387169C-8EE9-5AB7-685C-F7B5D7FA88BD}"/>
                </a:ext>
              </a:extLst>
            </p:cNvPr>
            <p:cNvCxnSpPr>
              <a:cxnSpLocks/>
            </p:cNvCxnSpPr>
            <p:nvPr/>
          </p:nvCxnSpPr>
          <p:spPr>
            <a:xfrm>
              <a:off x="4577824" y="3074651"/>
              <a:ext cx="1518176" cy="0"/>
            </a:xfrm>
            <a:prstGeom prst="line">
              <a:avLst/>
            </a:prstGeom>
          </p:spPr>
          <p:style>
            <a:lnRef idx="3">
              <a:schemeClr val="dk1"/>
            </a:lnRef>
            <a:fillRef idx="0">
              <a:schemeClr val="dk1"/>
            </a:fillRef>
            <a:effectRef idx="2">
              <a:schemeClr val="dk1"/>
            </a:effectRef>
            <a:fontRef idx="minor">
              <a:schemeClr val="tx1"/>
            </a:fontRef>
          </p:style>
        </p:cxnSp>
        <p:cxnSp>
          <p:nvCxnSpPr>
            <p:cNvPr id="136" name="Gerade Verbindung mit Pfeil 135">
              <a:extLst>
                <a:ext uri="{FF2B5EF4-FFF2-40B4-BE49-F238E27FC236}">
                  <a16:creationId xmlns:a16="http://schemas.microsoft.com/office/drawing/2014/main" id="{3D5502D1-C4D7-F11B-CDC5-DF3B1ACD12C6}"/>
                </a:ext>
              </a:extLst>
            </p:cNvPr>
            <p:cNvCxnSpPr>
              <a:cxnSpLocks/>
            </p:cNvCxnSpPr>
            <p:nvPr/>
          </p:nvCxnSpPr>
          <p:spPr>
            <a:xfrm flipH="1" flipV="1">
              <a:off x="6101816" y="2896803"/>
              <a:ext cx="2844" cy="17784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cxnSp>
        <p:nvCxnSpPr>
          <p:cNvPr id="138" name="Gerade Verbindung mit Pfeil 137">
            <a:extLst>
              <a:ext uri="{FF2B5EF4-FFF2-40B4-BE49-F238E27FC236}">
                <a16:creationId xmlns:a16="http://schemas.microsoft.com/office/drawing/2014/main" id="{1ED96F53-B37E-B788-A292-89A6DDB85675}"/>
              </a:ext>
            </a:extLst>
          </p:cNvPr>
          <p:cNvCxnSpPr>
            <a:cxnSpLocks/>
          </p:cNvCxnSpPr>
          <p:nvPr/>
        </p:nvCxnSpPr>
        <p:spPr>
          <a:xfrm flipV="1">
            <a:off x="7380080" y="5343658"/>
            <a:ext cx="0" cy="17041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0" name="Gerade Verbindung mit Pfeil 139">
            <a:extLst>
              <a:ext uri="{FF2B5EF4-FFF2-40B4-BE49-F238E27FC236}">
                <a16:creationId xmlns:a16="http://schemas.microsoft.com/office/drawing/2014/main" id="{2F3AA7B8-37CC-CF4F-175E-8D9E5343703D}"/>
              </a:ext>
            </a:extLst>
          </p:cNvPr>
          <p:cNvCxnSpPr>
            <a:cxnSpLocks/>
          </p:cNvCxnSpPr>
          <p:nvPr/>
        </p:nvCxnSpPr>
        <p:spPr>
          <a:xfrm flipV="1">
            <a:off x="6192763" y="5341346"/>
            <a:ext cx="0" cy="17041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1" name="Gerade Verbindung mit Pfeil 140">
            <a:extLst>
              <a:ext uri="{FF2B5EF4-FFF2-40B4-BE49-F238E27FC236}">
                <a16:creationId xmlns:a16="http://schemas.microsoft.com/office/drawing/2014/main" id="{33AECC38-8061-F9E9-B985-304BB8200ABC}"/>
              </a:ext>
            </a:extLst>
          </p:cNvPr>
          <p:cNvCxnSpPr>
            <a:cxnSpLocks/>
            <a:stCxn id="113" idx="0"/>
          </p:cNvCxnSpPr>
          <p:nvPr/>
        </p:nvCxnSpPr>
        <p:spPr>
          <a:xfrm flipH="1" flipV="1">
            <a:off x="9697753" y="1550670"/>
            <a:ext cx="5488" cy="34451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43" name="Textfeld 142">
            <a:extLst>
              <a:ext uri="{FF2B5EF4-FFF2-40B4-BE49-F238E27FC236}">
                <a16:creationId xmlns:a16="http://schemas.microsoft.com/office/drawing/2014/main" id="{9A9ED769-A3AB-9A7D-911C-592F7704C54E}"/>
              </a:ext>
            </a:extLst>
          </p:cNvPr>
          <p:cNvSpPr txBox="1"/>
          <p:nvPr/>
        </p:nvSpPr>
        <p:spPr>
          <a:xfrm>
            <a:off x="8526535" y="1141934"/>
            <a:ext cx="2342436" cy="369332"/>
          </a:xfrm>
          <a:prstGeom prst="rect">
            <a:avLst/>
          </a:prstGeom>
          <a:noFill/>
        </p:spPr>
        <p:txBody>
          <a:bodyPr wrap="none" rtlCol="0">
            <a:spAutoFit/>
          </a:bodyPr>
          <a:lstStyle/>
          <a:p>
            <a:pPr algn="ctr"/>
            <a:r>
              <a:rPr lang="de-DE" dirty="0"/>
              <a:t>Zum DAS Verteilsystem</a:t>
            </a:r>
          </a:p>
        </p:txBody>
      </p:sp>
      <p:sp>
        <p:nvSpPr>
          <p:cNvPr id="144" name="Textfeld 143">
            <a:extLst>
              <a:ext uri="{FF2B5EF4-FFF2-40B4-BE49-F238E27FC236}">
                <a16:creationId xmlns:a16="http://schemas.microsoft.com/office/drawing/2014/main" id="{BA01AC84-27C8-88B0-12C1-0BC91988F64D}"/>
              </a:ext>
            </a:extLst>
          </p:cNvPr>
          <p:cNvSpPr txBox="1"/>
          <p:nvPr/>
        </p:nvSpPr>
        <p:spPr>
          <a:xfrm>
            <a:off x="7898426" y="4199284"/>
            <a:ext cx="1146468" cy="923330"/>
          </a:xfrm>
          <a:prstGeom prst="rect">
            <a:avLst/>
          </a:prstGeom>
          <a:noFill/>
        </p:spPr>
        <p:txBody>
          <a:bodyPr wrap="none" rtlCol="0">
            <a:spAutoFit/>
          </a:bodyPr>
          <a:lstStyle/>
          <a:p>
            <a:pPr algn="ctr"/>
            <a:r>
              <a:rPr lang="de-DE" dirty="0"/>
              <a:t>Bandpass-</a:t>
            </a:r>
          </a:p>
          <a:p>
            <a:pPr algn="ctr"/>
            <a:r>
              <a:rPr lang="de-DE" dirty="0" err="1"/>
              <a:t>Duplexer</a:t>
            </a:r>
            <a:r>
              <a:rPr lang="de-DE" dirty="0"/>
              <a:t> </a:t>
            </a:r>
          </a:p>
          <a:p>
            <a:pPr algn="ctr"/>
            <a:r>
              <a:rPr lang="de-DE" dirty="0"/>
              <a:t>Low PIM</a:t>
            </a:r>
          </a:p>
        </p:txBody>
      </p:sp>
      <p:sp>
        <p:nvSpPr>
          <p:cNvPr id="145" name="Textfeld 144">
            <a:extLst>
              <a:ext uri="{FF2B5EF4-FFF2-40B4-BE49-F238E27FC236}">
                <a16:creationId xmlns:a16="http://schemas.microsoft.com/office/drawing/2014/main" id="{F29F4FC1-0E9E-971B-B49A-E329A2AAF559}"/>
              </a:ext>
            </a:extLst>
          </p:cNvPr>
          <p:cNvSpPr txBox="1"/>
          <p:nvPr/>
        </p:nvSpPr>
        <p:spPr>
          <a:xfrm>
            <a:off x="4113399" y="3201418"/>
            <a:ext cx="955774" cy="369332"/>
          </a:xfrm>
          <a:prstGeom prst="rect">
            <a:avLst/>
          </a:prstGeom>
          <a:noFill/>
        </p:spPr>
        <p:txBody>
          <a:bodyPr wrap="none" rtlCol="0">
            <a:spAutoFit/>
          </a:bodyPr>
          <a:lstStyle/>
          <a:p>
            <a:pPr algn="ctr"/>
            <a:r>
              <a:rPr lang="de-DE" dirty="0" err="1"/>
              <a:t>Diplexer</a:t>
            </a:r>
            <a:endParaRPr lang="de-DE" dirty="0"/>
          </a:p>
        </p:txBody>
      </p:sp>
      <p:sp>
        <p:nvSpPr>
          <p:cNvPr id="146" name="Textfeld 145">
            <a:extLst>
              <a:ext uri="{FF2B5EF4-FFF2-40B4-BE49-F238E27FC236}">
                <a16:creationId xmlns:a16="http://schemas.microsoft.com/office/drawing/2014/main" id="{ABFED445-C12A-1626-7927-9D2FB05B51E7}"/>
              </a:ext>
            </a:extLst>
          </p:cNvPr>
          <p:cNvSpPr txBox="1"/>
          <p:nvPr/>
        </p:nvSpPr>
        <p:spPr>
          <a:xfrm>
            <a:off x="2567285" y="1895187"/>
            <a:ext cx="955774" cy="369332"/>
          </a:xfrm>
          <a:prstGeom prst="rect">
            <a:avLst/>
          </a:prstGeom>
          <a:noFill/>
        </p:spPr>
        <p:txBody>
          <a:bodyPr wrap="none" rtlCol="0">
            <a:spAutoFit/>
          </a:bodyPr>
          <a:lstStyle/>
          <a:p>
            <a:pPr algn="ctr"/>
            <a:r>
              <a:rPr lang="de-DE" dirty="0" err="1"/>
              <a:t>Diplexer</a:t>
            </a:r>
            <a:endParaRPr lang="de-DE" dirty="0"/>
          </a:p>
        </p:txBody>
      </p:sp>
      <p:sp>
        <p:nvSpPr>
          <p:cNvPr id="147" name="Textfeld 146">
            <a:extLst>
              <a:ext uri="{FF2B5EF4-FFF2-40B4-BE49-F238E27FC236}">
                <a16:creationId xmlns:a16="http://schemas.microsoft.com/office/drawing/2014/main" id="{B53C964F-B547-A8C7-622C-9055D6556ABC}"/>
              </a:ext>
            </a:extLst>
          </p:cNvPr>
          <p:cNvSpPr txBox="1"/>
          <p:nvPr/>
        </p:nvSpPr>
        <p:spPr>
          <a:xfrm>
            <a:off x="7159583" y="1895187"/>
            <a:ext cx="955774" cy="369332"/>
          </a:xfrm>
          <a:prstGeom prst="rect">
            <a:avLst/>
          </a:prstGeom>
          <a:noFill/>
        </p:spPr>
        <p:txBody>
          <a:bodyPr wrap="none" rtlCol="0">
            <a:spAutoFit/>
          </a:bodyPr>
          <a:lstStyle/>
          <a:p>
            <a:pPr algn="ctr"/>
            <a:r>
              <a:rPr lang="de-DE" dirty="0" err="1"/>
              <a:t>Diplexer</a:t>
            </a:r>
            <a:endParaRPr lang="de-DE" dirty="0"/>
          </a:p>
        </p:txBody>
      </p:sp>
      <p:sp>
        <p:nvSpPr>
          <p:cNvPr id="148" name="Textfeld 147">
            <a:extLst>
              <a:ext uri="{FF2B5EF4-FFF2-40B4-BE49-F238E27FC236}">
                <a16:creationId xmlns:a16="http://schemas.microsoft.com/office/drawing/2014/main" id="{06518CD2-1F32-0CB9-1F68-75FAFDD0AF99}"/>
              </a:ext>
            </a:extLst>
          </p:cNvPr>
          <p:cNvSpPr txBox="1"/>
          <p:nvPr/>
        </p:nvSpPr>
        <p:spPr>
          <a:xfrm>
            <a:off x="10399981" y="1852888"/>
            <a:ext cx="994889" cy="646331"/>
          </a:xfrm>
          <a:prstGeom prst="rect">
            <a:avLst/>
          </a:prstGeom>
          <a:noFill/>
        </p:spPr>
        <p:txBody>
          <a:bodyPr wrap="none" rtlCol="0">
            <a:spAutoFit/>
          </a:bodyPr>
          <a:lstStyle/>
          <a:p>
            <a:pPr algn="ctr"/>
            <a:r>
              <a:rPr lang="de-DE" dirty="0" err="1"/>
              <a:t>Diplexer</a:t>
            </a:r>
            <a:endParaRPr lang="de-DE" dirty="0"/>
          </a:p>
          <a:p>
            <a:pPr algn="ctr"/>
            <a:r>
              <a:rPr lang="de-DE" dirty="0"/>
              <a:t>Low PIM</a:t>
            </a:r>
          </a:p>
        </p:txBody>
      </p:sp>
      <p:sp>
        <p:nvSpPr>
          <p:cNvPr id="150" name="Textfeld 149">
            <a:extLst>
              <a:ext uri="{FF2B5EF4-FFF2-40B4-BE49-F238E27FC236}">
                <a16:creationId xmlns:a16="http://schemas.microsoft.com/office/drawing/2014/main" id="{FB885437-A220-CE52-B9E8-153FC452AAEE}"/>
              </a:ext>
            </a:extLst>
          </p:cNvPr>
          <p:cNvSpPr txBox="1"/>
          <p:nvPr/>
        </p:nvSpPr>
        <p:spPr>
          <a:xfrm>
            <a:off x="500637" y="2423443"/>
            <a:ext cx="723276" cy="369332"/>
          </a:xfrm>
          <a:prstGeom prst="rect">
            <a:avLst/>
          </a:prstGeom>
          <a:noFill/>
        </p:spPr>
        <p:txBody>
          <a:bodyPr wrap="none" rtlCol="0">
            <a:spAutoFit/>
          </a:bodyPr>
          <a:lstStyle/>
          <a:p>
            <a:pPr algn="ctr"/>
            <a:r>
              <a:rPr lang="de-DE" dirty="0"/>
              <a:t>0-108</a:t>
            </a:r>
          </a:p>
        </p:txBody>
      </p:sp>
      <p:sp>
        <p:nvSpPr>
          <p:cNvPr id="151" name="Textfeld 150">
            <a:extLst>
              <a:ext uri="{FF2B5EF4-FFF2-40B4-BE49-F238E27FC236}">
                <a16:creationId xmlns:a16="http://schemas.microsoft.com/office/drawing/2014/main" id="{389616F2-8B60-4DC7-51A8-7B21AF3A9E75}"/>
              </a:ext>
            </a:extLst>
          </p:cNvPr>
          <p:cNvSpPr txBox="1"/>
          <p:nvPr/>
        </p:nvSpPr>
        <p:spPr>
          <a:xfrm>
            <a:off x="2469930" y="2415199"/>
            <a:ext cx="957313" cy="369332"/>
          </a:xfrm>
          <a:prstGeom prst="rect">
            <a:avLst/>
          </a:prstGeom>
          <a:noFill/>
        </p:spPr>
        <p:txBody>
          <a:bodyPr wrap="none" rtlCol="0">
            <a:spAutoFit/>
          </a:bodyPr>
          <a:lstStyle/>
          <a:p>
            <a:pPr algn="ctr"/>
            <a:r>
              <a:rPr lang="de-DE" dirty="0"/>
              <a:t>130-960</a:t>
            </a:r>
          </a:p>
        </p:txBody>
      </p:sp>
      <p:sp>
        <p:nvSpPr>
          <p:cNvPr id="152" name="Textfeld 151">
            <a:extLst>
              <a:ext uri="{FF2B5EF4-FFF2-40B4-BE49-F238E27FC236}">
                <a16:creationId xmlns:a16="http://schemas.microsoft.com/office/drawing/2014/main" id="{5F910D2B-B9E6-369E-5523-1C6F50FA55CB}"/>
              </a:ext>
            </a:extLst>
          </p:cNvPr>
          <p:cNvSpPr txBox="1"/>
          <p:nvPr/>
        </p:nvSpPr>
        <p:spPr>
          <a:xfrm>
            <a:off x="2117390" y="3622785"/>
            <a:ext cx="723275" cy="369332"/>
          </a:xfrm>
          <a:prstGeom prst="rect">
            <a:avLst/>
          </a:prstGeom>
          <a:noFill/>
        </p:spPr>
        <p:txBody>
          <a:bodyPr wrap="none" rtlCol="0">
            <a:spAutoFit/>
          </a:bodyPr>
          <a:lstStyle/>
          <a:p>
            <a:pPr algn="ctr"/>
            <a:r>
              <a:rPr lang="de-DE" dirty="0"/>
              <a:t>0-174</a:t>
            </a:r>
          </a:p>
        </p:txBody>
      </p:sp>
      <p:sp>
        <p:nvSpPr>
          <p:cNvPr id="153" name="Textfeld 152">
            <a:extLst>
              <a:ext uri="{FF2B5EF4-FFF2-40B4-BE49-F238E27FC236}">
                <a16:creationId xmlns:a16="http://schemas.microsoft.com/office/drawing/2014/main" id="{1C496F96-92BF-4895-0F5F-E6C8FF908F89}"/>
              </a:ext>
            </a:extLst>
          </p:cNvPr>
          <p:cNvSpPr txBox="1"/>
          <p:nvPr/>
        </p:nvSpPr>
        <p:spPr>
          <a:xfrm>
            <a:off x="4072579" y="3630849"/>
            <a:ext cx="957313" cy="369332"/>
          </a:xfrm>
          <a:prstGeom prst="rect">
            <a:avLst/>
          </a:prstGeom>
          <a:noFill/>
        </p:spPr>
        <p:txBody>
          <a:bodyPr wrap="none" rtlCol="0">
            <a:spAutoFit/>
          </a:bodyPr>
          <a:lstStyle/>
          <a:p>
            <a:pPr algn="ctr"/>
            <a:r>
              <a:rPr lang="de-DE" dirty="0"/>
              <a:t>200-960</a:t>
            </a:r>
          </a:p>
        </p:txBody>
      </p:sp>
      <p:sp>
        <p:nvSpPr>
          <p:cNvPr id="154" name="Textfeld 153">
            <a:extLst>
              <a:ext uri="{FF2B5EF4-FFF2-40B4-BE49-F238E27FC236}">
                <a16:creationId xmlns:a16="http://schemas.microsoft.com/office/drawing/2014/main" id="{51B0FDFC-B74C-62A3-5A43-CA06CD70C4CA}"/>
              </a:ext>
            </a:extLst>
          </p:cNvPr>
          <p:cNvSpPr txBox="1"/>
          <p:nvPr/>
        </p:nvSpPr>
        <p:spPr>
          <a:xfrm>
            <a:off x="5131651" y="2412371"/>
            <a:ext cx="723276" cy="369332"/>
          </a:xfrm>
          <a:prstGeom prst="rect">
            <a:avLst/>
          </a:prstGeom>
          <a:noFill/>
        </p:spPr>
        <p:txBody>
          <a:bodyPr wrap="none" rtlCol="0">
            <a:spAutoFit/>
          </a:bodyPr>
          <a:lstStyle/>
          <a:p>
            <a:pPr algn="ctr"/>
            <a:r>
              <a:rPr lang="de-DE" dirty="0"/>
              <a:t>0-240</a:t>
            </a:r>
          </a:p>
        </p:txBody>
      </p:sp>
      <p:sp>
        <p:nvSpPr>
          <p:cNvPr id="155" name="Textfeld 154">
            <a:extLst>
              <a:ext uri="{FF2B5EF4-FFF2-40B4-BE49-F238E27FC236}">
                <a16:creationId xmlns:a16="http://schemas.microsoft.com/office/drawing/2014/main" id="{16314A82-14C0-D7A9-00E1-75D2832EE3B8}"/>
              </a:ext>
            </a:extLst>
          </p:cNvPr>
          <p:cNvSpPr txBox="1"/>
          <p:nvPr/>
        </p:nvSpPr>
        <p:spPr>
          <a:xfrm>
            <a:off x="7134332" y="2453327"/>
            <a:ext cx="957313" cy="369332"/>
          </a:xfrm>
          <a:prstGeom prst="rect">
            <a:avLst/>
          </a:prstGeom>
          <a:noFill/>
        </p:spPr>
        <p:txBody>
          <a:bodyPr wrap="none" rtlCol="0">
            <a:spAutoFit/>
          </a:bodyPr>
          <a:lstStyle/>
          <a:p>
            <a:pPr algn="ctr"/>
            <a:r>
              <a:rPr lang="de-DE" dirty="0"/>
              <a:t>330-960</a:t>
            </a:r>
          </a:p>
        </p:txBody>
      </p:sp>
      <p:sp>
        <p:nvSpPr>
          <p:cNvPr id="156" name="Textfeld 155">
            <a:extLst>
              <a:ext uri="{FF2B5EF4-FFF2-40B4-BE49-F238E27FC236}">
                <a16:creationId xmlns:a16="http://schemas.microsoft.com/office/drawing/2014/main" id="{F2A9FCA2-AC86-4895-CC69-FCFD4CC209E0}"/>
              </a:ext>
            </a:extLst>
          </p:cNvPr>
          <p:cNvSpPr txBox="1"/>
          <p:nvPr/>
        </p:nvSpPr>
        <p:spPr>
          <a:xfrm>
            <a:off x="8321618" y="2474631"/>
            <a:ext cx="723276" cy="369332"/>
          </a:xfrm>
          <a:prstGeom prst="rect">
            <a:avLst/>
          </a:prstGeom>
          <a:noFill/>
        </p:spPr>
        <p:txBody>
          <a:bodyPr wrap="none" rtlCol="0">
            <a:spAutoFit/>
          </a:bodyPr>
          <a:lstStyle/>
          <a:p>
            <a:pPr algn="ctr"/>
            <a:r>
              <a:rPr lang="de-DE" dirty="0"/>
              <a:t>0-520</a:t>
            </a:r>
          </a:p>
        </p:txBody>
      </p:sp>
      <p:sp>
        <p:nvSpPr>
          <p:cNvPr id="157" name="Textfeld 156">
            <a:extLst>
              <a:ext uri="{FF2B5EF4-FFF2-40B4-BE49-F238E27FC236}">
                <a16:creationId xmlns:a16="http://schemas.microsoft.com/office/drawing/2014/main" id="{39E6E94D-F05B-8030-D40F-3D2B3AEAFAAC}"/>
              </a:ext>
            </a:extLst>
          </p:cNvPr>
          <p:cNvSpPr txBox="1"/>
          <p:nvPr/>
        </p:nvSpPr>
        <p:spPr>
          <a:xfrm>
            <a:off x="10331461" y="2474631"/>
            <a:ext cx="1132041" cy="369332"/>
          </a:xfrm>
          <a:prstGeom prst="rect">
            <a:avLst/>
          </a:prstGeom>
          <a:noFill/>
        </p:spPr>
        <p:txBody>
          <a:bodyPr wrap="none" rtlCol="0">
            <a:spAutoFit/>
          </a:bodyPr>
          <a:lstStyle/>
          <a:p>
            <a:pPr algn="ctr"/>
            <a:r>
              <a:rPr lang="de-DE" dirty="0"/>
              <a:t>790-2.700</a:t>
            </a:r>
          </a:p>
        </p:txBody>
      </p:sp>
      <p:sp>
        <p:nvSpPr>
          <p:cNvPr id="163" name="Rechteck 162">
            <a:extLst>
              <a:ext uri="{FF2B5EF4-FFF2-40B4-BE49-F238E27FC236}">
                <a16:creationId xmlns:a16="http://schemas.microsoft.com/office/drawing/2014/main" id="{58FB51B5-517E-5624-FF80-FB6CB176145E}"/>
              </a:ext>
            </a:extLst>
          </p:cNvPr>
          <p:cNvSpPr/>
          <p:nvPr/>
        </p:nvSpPr>
        <p:spPr>
          <a:xfrm>
            <a:off x="444500" y="6616700"/>
            <a:ext cx="2362200" cy="241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E6B6763C-9D82-A928-4EDC-9656A3368479}"/>
              </a:ext>
            </a:extLst>
          </p:cNvPr>
          <p:cNvSpPr txBox="1"/>
          <p:nvPr/>
        </p:nvSpPr>
        <p:spPr>
          <a:xfrm>
            <a:off x="1001221" y="5508186"/>
            <a:ext cx="946093" cy="1200329"/>
          </a:xfrm>
          <a:prstGeom prst="rect">
            <a:avLst/>
          </a:prstGeom>
          <a:noFill/>
        </p:spPr>
        <p:txBody>
          <a:bodyPr wrap="none" rtlCol="0">
            <a:spAutoFit/>
          </a:bodyPr>
          <a:lstStyle/>
          <a:p>
            <a:pPr algn="ctr"/>
            <a:r>
              <a:rPr lang="de-DE" dirty="0"/>
              <a:t>88 - 108</a:t>
            </a:r>
          </a:p>
          <a:p>
            <a:pPr algn="ctr"/>
            <a:r>
              <a:rPr lang="de-DE" dirty="0"/>
              <a:t>UKW</a:t>
            </a:r>
          </a:p>
          <a:p>
            <a:pPr algn="ctr"/>
            <a:r>
              <a:rPr lang="de-DE" dirty="0"/>
              <a:t>Radio</a:t>
            </a:r>
          </a:p>
          <a:p>
            <a:pPr algn="ctr"/>
            <a:r>
              <a:rPr lang="de-DE" dirty="0"/>
              <a:t>analog</a:t>
            </a:r>
          </a:p>
        </p:txBody>
      </p:sp>
    </p:spTree>
    <p:extLst>
      <p:ext uri="{BB962C8B-B14F-4D97-AF65-F5344CB8AC3E}">
        <p14:creationId xmlns:p14="http://schemas.microsoft.com/office/powerpoint/2010/main" val="37236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5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5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3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5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1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4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5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4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p:bldP spid="144" grpId="0"/>
      <p:bldP spid="145" grpId="0"/>
      <p:bldP spid="146" grpId="0"/>
      <p:bldP spid="147" grpId="0"/>
      <p:bldP spid="148" grpId="0"/>
      <p:bldP spid="150" grpId="0"/>
      <p:bldP spid="151" grpId="0"/>
      <p:bldP spid="152" grpId="0"/>
      <p:bldP spid="153" grpId="0"/>
      <p:bldP spid="154" grpId="0"/>
      <p:bldP spid="155" grpId="0"/>
      <p:bldP spid="156" grpId="0"/>
      <p:bldP spid="15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fik 26">
            <a:extLst>
              <a:ext uri="{FF2B5EF4-FFF2-40B4-BE49-F238E27FC236}">
                <a16:creationId xmlns:a16="http://schemas.microsoft.com/office/drawing/2014/main" id="{4F069219-E6A4-A84E-9588-8D7EC114CD4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5408" y="1988972"/>
            <a:ext cx="6861286" cy="1656905"/>
          </a:xfrm>
          <a:prstGeom prst="rect">
            <a:avLst/>
          </a:prstGeom>
        </p:spPr>
      </p:pic>
      <p:sp>
        <p:nvSpPr>
          <p:cNvPr id="4" name="Title 3"/>
          <p:cNvSpPr>
            <a:spLocks noGrp="1"/>
          </p:cNvSpPr>
          <p:nvPr>
            <p:ph type="title"/>
          </p:nvPr>
        </p:nvSpPr>
        <p:spPr/>
        <p:txBody>
          <a:bodyPr>
            <a:normAutofit/>
          </a:bodyPr>
          <a:lstStyle/>
          <a:p>
            <a:r>
              <a:rPr lang="da-DK" dirty="0" err="1"/>
              <a:t>Planung</a:t>
            </a:r>
            <a:r>
              <a:rPr lang="da-DK" dirty="0"/>
              <a:t> von </a:t>
            </a:r>
            <a:r>
              <a:rPr lang="da-DK" dirty="0" err="1"/>
              <a:t>Koppelnetzwerken</a:t>
            </a:r>
            <a:endParaRPr lang="en-US" dirty="0"/>
          </a:p>
        </p:txBody>
      </p:sp>
      <p:pic>
        <p:nvPicPr>
          <p:cNvPr id="3" name="Grafik 2">
            <a:extLst>
              <a:ext uri="{FF2B5EF4-FFF2-40B4-BE49-F238E27FC236}">
                <a16:creationId xmlns:a16="http://schemas.microsoft.com/office/drawing/2014/main" id="{6A76F920-D26B-C441-AA4E-DB0D02C201E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73681" y="642163"/>
            <a:ext cx="1359269" cy="1098588"/>
          </a:xfrm>
          <a:prstGeom prst="rect">
            <a:avLst/>
          </a:prstGeom>
        </p:spPr>
      </p:pic>
      <p:pic>
        <p:nvPicPr>
          <p:cNvPr id="7" name="Grafik 6">
            <a:extLst>
              <a:ext uri="{FF2B5EF4-FFF2-40B4-BE49-F238E27FC236}">
                <a16:creationId xmlns:a16="http://schemas.microsoft.com/office/drawing/2014/main" id="{826E3B74-7FA0-E04E-B71D-8D660619DEE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90707" y="5121523"/>
            <a:ext cx="1060660" cy="857246"/>
          </a:xfrm>
          <a:prstGeom prst="rect">
            <a:avLst/>
          </a:prstGeom>
        </p:spPr>
      </p:pic>
      <p:pic>
        <p:nvPicPr>
          <p:cNvPr id="9" name="Grafik 8">
            <a:extLst>
              <a:ext uri="{FF2B5EF4-FFF2-40B4-BE49-F238E27FC236}">
                <a16:creationId xmlns:a16="http://schemas.microsoft.com/office/drawing/2014/main" id="{DC49194D-6DD1-F44F-A538-FA42B5F5687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69597" y="6181109"/>
            <a:ext cx="1107170" cy="440718"/>
          </a:xfrm>
          <a:prstGeom prst="rect">
            <a:avLst/>
          </a:prstGeom>
        </p:spPr>
      </p:pic>
      <p:pic>
        <p:nvPicPr>
          <p:cNvPr id="10" name="Grafik 9">
            <a:extLst>
              <a:ext uri="{FF2B5EF4-FFF2-40B4-BE49-F238E27FC236}">
                <a16:creationId xmlns:a16="http://schemas.microsoft.com/office/drawing/2014/main" id="{50CA86DB-E3D9-8548-B885-035896BD130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13999" y="5121523"/>
            <a:ext cx="1060660" cy="857246"/>
          </a:xfrm>
          <a:prstGeom prst="rect">
            <a:avLst/>
          </a:prstGeom>
        </p:spPr>
      </p:pic>
      <p:pic>
        <p:nvPicPr>
          <p:cNvPr id="11" name="Grafik 10">
            <a:extLst>
              <a:ext uri="{FF2B5EF4-FFF2-40B4-BE49-F238E27FC236}">
                <a16:creationId xmlns:a16="http://schemas.microsoft.com/office/drawing/2014/main" id="{9C816F9E-D531-2C4E-88FA-DF13E474841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96064" y="6177934"/>
            <a:ext cx="1107170" cy="440718"/>
          </a:xfrm>
          <a:prstGeom prst="rect">
            <a:avLst/>
          </a:prstGeom>
        </p:spPr>
      </p:pic>
      <p:pic>
        <p:nvPicPr>
          <p:cNvPr id="12" name="Grafik 11">
            <a:extLst>
              <a:ext uri="{FF2B5EF4-FFF2-40B4-BE49-F238E27FC236}">
                <a16:creationId xmlns:a16="http://schemas.microsoft.com/office/drawing/2014/main" id="{C5931B6B-9BDB-FC4D-A03D-3183B361B89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90782" y="5121523"/>
            <a:ext cx="1060660" cy="857246"/>
          </a:xfrm>
          <a:prstGeom prst="rect">
            <a:avLst/>
          </a:prstGeom>
        </p:spPr>
      </p:pic>
      <p:pic>
        <p:nvPicPr>
          <p:cNvPr id="13" name="Grafik 12">
            <a:extLst>
              <a:ext uri="{FF2B5EF4-FFF2-40B4-BE49-F238E27FC236}">
                <a16:creationId xmlns:a16="http://schemas.microsoft.com/office/drawing/2014/main" id="{52A75DC2-E0D4-084D-8321-FCD5F033C70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69672" y="6181109"/>
            <a:ext cx="1107170" cy="440718"/>
          </a:xfrm>
          <a:prstGeom prst="rect">
            <a:avLst/>
          </a:prstGeom>
        </p:spPr>
      </p:pic>
      <p:pic>
        <p:nvPicPr>
          <p:cNvPr id="14" name="Grafik 13">
            <a:extLst>
              <a:ext uri="{FF2B5EF4-FFF2-40B4-BE49-F238E27FC236}">
                <a16:creationId xmlns:a16="http://schemas.microsoft.com/office/drawing/2014/main" id="{5D3C6FCA-CF6E-9E45-B859-FBD50C654B6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21056" y="5121523"/>
            <a:ext cx="1060660" cy="857246"/>
          </a:xfrm>
          <a:prstGeom prst="rect">
            <a:avLst/>
          </a:prstGeom>
        </p:spPr>
      </p:pic>
      <p:pic>
        <p:nvPicPr>
          <p:cNvPr id="15" name="Grafik 14">
            <a:extLst>
              <a:ext uri="{FF2B5EF4-FFF2-40B4-BE49-F238E27FC236}">
                <a16:creationId xmlns:a16="http://schemas.microsoft.com/office/drawing/2014/main" id="{7634E3AF-155B-394E-A7AA-133A35614E8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74546" y="6181109"/>
            <a:ext cx="1107170" cy="440718"/>
          </a:xfrm>
          <a:prstGeom prst="rect">
            <a:avLst/>
          </a:prstGeom>
        </p:spPr>
      </p:pic>
      <p:pic>
        <p:nvPicPr>
          <p:cNvPr id="17" name="Grafik 16">
            <a:extLst>
              <a:ext uri="{FF2B5EF4-FFF2-40B4-BE49-F238E27FC236}">
                <a16:creationId xmlns:a16="http://schemas.microsoft.com/office/drawing/2014/main" id="{9514D72E-366E-3B46-AD9C-86C71DFF61F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67614" y="3333173"/>
            <a:ext cx="233632" cy="560718"/>
          </a:xfrm>
          <a:prstGeom prst="rect">
            <a:avLst/>
          </a:prstGeom>
        </p:spPr>
      </p:pic>
      <p:pic>
        <p:nvPicPr>
          <p:cNvPr id="19" name="Grafik 18">
            <a:extLst>
              <a:ext uri="{FF2B5EF4-FFF2-40B4-BE49-F238E27FC236}">
                <a16:creationId xmlns:a16="http://schemas.microsoft.com/office/drawing/2014/main" id="{711B5663-2F1C-174B-9C97-19B97BDDA0A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648980" y="4101477"/>
            <a:ext cx="839125" cy="701564"/>
          </a:xfrm>
          <a:prstGeom prst="rect">
            <a:avLst/>
          </a:prstGeom>
        </p:spPr>
      </p:pic>
      <p:pic>
        <p:nvPicPr>
          <p:cNvPr id="20" name="Grafik 19">
            <a:extLst>
              <a:ext uri="{FF2B5EF4-FFF2-40B4-BE49-F238E27FC236}">
                <a16:creationId xmlns:a16="http://schemas.microsoft.com/office/drawing/2014/main" id="{F4D08D57-429C-AA49-9804-FDD815E5EE4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789709" y="3353215"/>
            <a:ext cx="233632" cy="560718"/>
          </a:xfrm>
          <a:prstGeom prst="rect">
            <a:avLst/>
          </a:prstGeom>
        </p:spPr>
      </p:pic>
      <p:pic>
        <p:nvPicPr>
          <p:cNvPr id="21" name="Grafik 20">
            <a:extLst>
              <a:ext uri="{FF2B5EF4-FFF2-40B4-BE49-F238E27FC236}">
                <a16:creationId xmlns:a16="http://schemas.microsoft.com/office/drawing/2014/main" id="{670173AA-55B9-B845-AE9F-3AC1361F616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32092" y="4101477"/>
            <a:ext cx="839125" cy="701564"/>
          </a:xfrm>
          <a:prstGeom prst="rect">
            <a:avLst/>
          </a:prstGeom>
        </p:spPr>
      </p:pic>
      <p:pic>
        <p:nvPicPr>
          <p:cNvPr id="22" name="Grafik 21">
            <a:extLst>
              <a:ext uri="{FF2B5EF4-FFF2-40B4-BE49-F238E27FC236}">
                <a16:creationId xmlns:a16="http://schemas.microsoft.com/office/drawing/2014/main" id="{3594CA33-796A-0D41-A566-E04F81C6A9F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461837" y="3387558"/>
            <a:ext cx="233632" cy="560718"/>
          </a:xfrm>
          <a:prstGeom prst="rect">
            <a:avLst/>
          </a:prstGeom>
        </p:spPr>
      </p:pic>
      <p:pic>
        <p:nvPicPr>
          <p:cNvPr id="23" name="Grafik 22">
            <a:extLst>
              <a:ext uri="{FF2B5EF4-FFF2-40B4-BE49-F238E27FC236}">
                <a16:creationId xmlns:a16="http://schemas.microsoft.com/office/drawing/2014/main" id="{820826A7-84D9-1D45-B804-8DDF1C0B63D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961237" y="4101477"/>
            <a:ext cx="839125" cy="701564"/>
          </a:xfrm>
          <a:prstGeom prst="rect">
            <a:avLst/>
          </a:prstGeom>
        </p:spPr>
      </p:pic>
      <p:pic>
        <p:nvPicPr>
          <p:cNvPr id="24" name="Grafik 23">
            <a:extLst>
              <a:ext uri="{FF2B5EF4-FFF2-40B4-BE49-F238E27FC236}">
                <a16:creationId xmlns:a16="http://schemas.microsoft.com/office/drawing/2014/main" id="{353D3B6C-72D5-B240-972B-30037FBFDE6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087073" y="3387558"/>
            <a:ext cx="233632" cy="560718"/>
          </a:xfrm>
          <a:prstGeom prst="rect">
            <a:avLst/>
          </a:prstGeom>
        </p:spPr>
      </p:pic>
      <p:pic>
        <p:nvPicPr>
          <p:cNvPr id="25" name="Grafik 24">
            <a:extLst>
              <a:ext uri="{FF2B5EF4-FFF2-40B4-BE49-F238E27FC236}">
                <a16:creationId xmlns:a16="http://schemas.microsoft.com/office/drawing/2014/main" id="{A46C675C-E896-0647-9D5D-4F78495C545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326410" y="4101477"/>
            <a:ext cx="839125" cy="701564"/>
          </a:xfrm>
          <a:prstGeom prst="rect">
            <a:avLst/>
          </a:prstGeom>
        </p:spPr>
      </p:pic>
      <p:pic>
        <p:nvPicPr>
          <p:cNvPr id="32" name="Grafik 31">
            <a:extLst>
              <a:ext uri="{FF2B5EF4-FFF2-40B4-BE49-F238E27FC236}">
                <a16:creationId xmlns:a16="http://schemas.microsoft.com/office/drawing/2014/main" id="{28CE620D-20EC-E047-92E6-432AC3A5565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620275" y="2129765"/>
            <a:ext cx="1556332" cy="1098588"/>
          </a:xfrm>
          <a:prstGeom prst="rect">
            <a:avLst/>
          </a:prstGeom>
        </p:spPr>
      </p:pic>
      <p:pic>
        <p:nvPicPr>
          <p:cNvPr id="34" name="Grafik 33">
            <a:extLst>
              <a:ext uri="{FF2B5EF4-FFF2-40B4-BE49-F238E27FC236}">
                <a16:creationId xmlns:a16="http://schemas.microsoft.com/office/drawing/2014/main" id="{E3DCA869-7A2F-A04A-92E0-ADC66ECA2EC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604108" y="3724022"/>
            <a:ext cx="1556332" cy="991780"/>
          </a:xfrm>
          <a:prstGeom prst="rect">
            <a:avLst/>
          </a:prstGeom>
        </p:spPr>
      </p:pic>
      <p:cxnSp>
        <p:nvCxnSpPr>
          <p:cNvPr id="36" name="Gerade Verbindung mit Pfeil 35">
            <a:extLst>
              <a:ext uri="{FF2B5EF4-FFF2-40B4-BE49-F238E27FC236}">
                <a16:creationId xmlns:a16="http://schemas.microsoft.com/office/drawing/2014/main" id="{ABE940FA-CA03-3F4D-B5DC-4F5848D5064B}"/>
              </a:ext>
            </a:extLst>
          </p:cNvPr>
          <p:cNvCxnSpPr>
            <a:cxnSpLocks/>
          </p:cNvCxnSpPr>
          <p:nvPr/>
        </p:nvCxnSpPr>
        <p:spPr>
          <a:xfrm flipV="1">
            <a:off x="1184430" y="4803041"/>
            <a:ext cx="0" cy="31848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8" name="Gerade Verbindung mit Pfeil 37">
            <a:extLst>
              <a:ext uri="{FF2B5EF4-FFF2-40B4-BE49-F238E27FC236}">
                <a16:creationId xmlns:a16="http://schemas.microsoft.com/office/drawing/2014/main" id="{0695C597-9236-2348-B76B-A0964E16F99B}"/>
              </a:ext>
            </a:extLst>
          </p:cNvPr>
          <p:cNvCxnSpPr>
            <a:cxnSpLocks/>
          </p:cNvCxnSpPr>
          <p:nvPr/>
        </p:nvCxnSpPr>
        <p:spPr>
          <a:xfrm flipV="1">
            <a:off x="2906525" y="4803041"/>
            <a:ext cx="0" cy="31848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9" name="Gerade Verbindung mit Pfeil 38">
            <a:extLst>
              <a:ext uri="{FF2B5EF4-FFF2-40B4-BE49-F238E27FC236}">
                <a16:creationId xmlns:a16="http://schemas.microsoft.com/office/drawing/2014/main" id="{440B37F1-46F0-234F-8FF1-B85742F3CAE8}"/>
              </a:ext>
            </a:extLst>
          </p:cNvPr>
          <p:cNvCxnSpPr>
            <a:cxnSpLocks/>
          </p:cNvCxnSpPr>
          <p:nvPr/>
        </p:nvCxnSpPr>
        <p:spPr>
          <a:xfrm flipV="1">
            <a:off x="4578653" y="4783016"/>
            <a:ext cx="0" cy="33492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0" name="Gerade Verbindung mit Pfeil 39">
            <a:extLst>
              <a:ext uri="{FF2B5EF4-FFF2-40B4-BE49-F238E27FC236}">
                <a16:creationId xmlns:a16="http://schemas.microsoft.com/office/drawing/2014/main" id="{4EB43163-1F76-E949-B8D3-A71011B5A98B}"/>
              </a:ext>
            </a:extLst>
          </p:cNvPr>
          <p:cNvCxnSpPr>
            <a:cxnSpLocks/>
          </p:cNvCxnSpPr>
          <p:nvPr/>
        </p:nvCxnSpPr>
        <p:spPr>
          <a:xfrm flipV="1">
            <a:off x="6215612" y="4786437"/>
            <a:ext cx="0" cy="33150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1" name="Gerade Verbindung mit Pfeil 40">
            <a:extLst>
              <a:ext uri="{FF2B5EF4-FFF2-40B4-BE49-F238E27FC236}">
                <a16:creationId xmlns:a16="http://schemas.microsoft.com/office/drawing/2014/main" id="{C3BADF90-8541-CF4F-B9FB-7C7BA0C4AECA}"/>
              </a:ext>
            </a:extLst>
          </p:cNvPr>
          <p:cNvCxnSpPr>
            <a:cxnSpLocks/>
            <a:endCxn id="17" idx="2"/>
          </p:cNvCxnSpPr>
          <p:nvPr/>
        </p:nvCxnSpPr>
        <p:spPr>
          <a:xfrm flipV="1">
            <a:off x="1184430" y="3893891"/>
            <a:ext cx="0" cy="23365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2" name="Gerade Verbindung mit Pfeil 41">
            <a:extLst>
              <a:ext uri="{FF2B5EF4-FFF2-40B4-BE49-F238E27FC236}">
                <a16:creationId xmlns:a16="http://schemas.microsoft.com/office/drawing/2014/main" id="{D70E7BEB-3E13-E54D-831E-A14AEEF4509C}"/>
              </a:ext>
            </a:extLst>
          </p:cNvPr>
          <p:cNvCxnSpPr>
            <a:cxnSpLocks/>
            <a:endCxn id="20" idx="2"/>
          </p:cNvCxnSpPr>
          <p:nvPr/>
        </p:nvCxnSpPr>
        <p:spPr>
          <a:xfrm flipV="1">
            <a:off x="2906525" y="3913933"/>
            <a:ext cx="0" cy="21361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3" name="Gerade Verbindung mit Pfeil 42">
            <a:extLst>
              <a:ext uri="{FF2B5EF4-FFF2-40B4-BE49-F238E27FC236}">
                <a16:creationId xmlns:a16="http://schemas.microsoft.com/office/drawing/2014/main" id="{373350B2-81E8-8C48-BD77-ECE9040FABA1}"/>
              </a:ext>
            </a:extLst>
          </p:cNvPr>
          <p:cNvCxnSpPr>
            <a:cxnSpLocks/>
            <a:endCxn id="22" idx="2"/>
          </p:cNvCxnSpPr>
          <p:nvPr/>
        </p:nvCxnSpPr>
        <p:spPr>
          <a:xfrm flipV="1">
            <a:off x="4578653" y="3948276"/>
            <a:ext cx="0" cy="15924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4" name="Gerade Verbindung mit Pfeil 43">
            <a:extLst>
              <a:ext uri="{FF2B5EF4-FFF2-40B4-BE49-F238E27FC236}">
                <a16:creationId xmlns:a16="http://schemas.microsoft.com/office/drawing/2014/main" id="{E6F73043-C985-0F4B-A62B-138DF9A78EE8}"/>
              </a:ext>
            </a:extLst>
          </p:cNvPr>
          <p:cNvCxnSpPr>
            <a:cxnSpLocks/>
            <a:endCxn id="24" idx="2"/>
          </p:cNvCxnSpPr>
          <p:nvPr/>
        </p:nvCxnSpPr>
        <p:spPr>
          <a:xfrm flipH="1" flipV="1">
            <a:off x="6203889" y="3948276"/>
            <a:ext cx="11724" cy="16266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3" name="Gerade Verbindung mit Pfeil 52">
            <a:extLst>
              <a:ext uri="{FF2B5EF4-FFF2-40B4-BE49-F238E27FC236}">
                <a16:creationId xmlns:a16="http://schemas.microsoft.com/office/drawing/2014/main" id="{0131B295-F65F-514F-ABF4-15DACCC06E6C}"/>
              </a:ext>
            </a:extLst>
          </p:cNvPr>
          <p:cNvCxnSpPr>
            <a:cxnSpLocks/>
            <a:stCxn id="17" idx="0"/>
          </p:cNvCxnSpPr>
          <p:nvPr/>
        </p:nvCxnSpPr>
        <p:spPr>
          <a:xfrm flipV="1">
            <a:off x="1184430" y="3228316"/>
            <a:ext cx="0" cy="10485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4" name="Gerade Verbindung mit Pfeil 53">
            <a:extLst>
              <a:ext uri="{FF2B5EF4-FFF2-40B4-BE49-F238E27FC236}">
                <a16:creationId xmlns:a16="http://schemas.microsoft.com/office/drawing/2014/main" id="{B7C4816F-EC0C-0F4E-87B4-2709FDDDA20C}"/>
              </a:ext>
            </a:extLst>
          </p:cNvPr>
          <p:cNvCxnSpPr>
            <a:cxnSpLocks/>
            <a:stCxn id="20" idx="0"/>
          </p:cNvCxnSpPr>
          <p:nvPr/>
        </p:nvCxnSpPr>
        <p:spPr>
          <a:xfrm flipV="1">
            <a:off x="2906525" y="3228316"/>
            <a:ext cx="0" cy="12489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5" name="Gerade Verbindung mit Pfeil 54">
            <a:extLst>
              <a:ext uri="{FF2B5EF4-FFF2-40B4-BE49-F238E27FC236}">
                <a16:creationId xmlns:a16="http://schemas.microsoft.com/office/drawing/2014/main" id="{1A626AED-B41D-B14E-9DBA-E28F2DFDAF16}"/>
              </a:ext>
            </a:extLst>
          </p:cNvPr>
          <p:cNvCxnSpPr>
            <a:cxnSpLocks/>
          </p:cNvCxnSpPr>
          <p:nvPr/>
        </p:nvCxnSpPr>
        <p:spPr>
          <a:xfrm flipV="1">
            <a:off x="4578652" y="3228316"/>
            <a:ext cx="0" cy="15924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56" name="Gerade Verbindung mit Pfeil 55">
            <a:extLst>
              <a:ext uri="{FF2B5EF4-FFF2-40B4-BE49-F238E27FC236}">
                <a16:creationId xmlns:a16="http://schemas.microsoft.com/office/drawing/2014/main" id="{807650F9-F031-D44E-8827-BD3977F1DEB0}"/>
              </a:ext>
            </a:extLst>
          </p:cNvPr>
          <p:cNvCxnSpPr>
            <a:cxnSpLocks/>
          </p:cNvCxnSpPr>
          <p:nvPr/>
        </p:nvCxnSpPr>
        <p:spPr>
          <a:xfrm flipH="1" flipV="1">
            <a:off x="6203888" y="3228316"/>
            <a:ext cx="11724" cy="16266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66" name="Gewinkelte Verbindung 65">
            <a:extLst>
              <a:ext uri="{FF2B5EF4-FFF2-40B4-BE49-F238E27FC236}">
                <a16:creationId xmlns:a16="http://schemas.microsoft.com/office/drawing/2014/main" id="{DBBBB8B1-3C0F-8B40-9E5B-E380ABE52ECC}"/>
              </a:ext>
            </a:extLst>
          </p:cNvPr>
          <p:cNvCxnSpPr>
            <a:cxnSpLocks/>
            <a:stCxn id="27" idx="0"/>
          </p:cNvCxnSpPr>
          <p:nvPr/>
        </p:nvCxnSpPr>
        <p:spPr>
          <a:xfrm rot="5400000" flipH="1" flipV="1">
            <a:off x="6134423" y="-394946"/>
            <a:ext cx="255546" cy="4512290"/>
          </a:xfrm>
          <a:prstGeom prst="bentConnector2">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84" name="Gerade Verbindung mit Pfeil 83">
            <a:extLst>
              <a:ext uri="{FF2B5EF4-FFF2-40B4-BE49-F238E27FC236}">
                <a16:creationId xmlns:a16="http://schemas.microsoft.com/office/drawing/2014/main" id="{D3D0A139-DB3F-CC41-AC2A-5EF00E48AC77}"/>
              </a:ext>
            </a:extLst>
          </p:cNvPr>
          <p:cNvCxnSpPr>
            <a:cxnSpLocks/>
            <a:endCxn id="32" idx="0"/>
          </p:cNvCxnSpPr>
          <p:nvPr/>
        </p:nvCxnSpPr>
        <p:spPr>
          <a:xfrm>
            <a:off x="9398441" y="1740751"/>
            <a:ext cx="0" cy="3890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8" name="Gerade Verbindung mit Pfeil 87">
            <a:extLst>
              <a:ext uri="{FF2B5EF4-FFF2-40B4-BE49-F238E27FC236}">
                <a16:creationId xmlns:a16="http://schemas.microsoft.com/office/drawing/2014/main" id="{4A546EBE-FF64-0340-9335-540A5998C90F}"/>
              </a:ext>
            </a:extLst>
          </p:cNvPr>
          <p:cNvCxnSpPr>
            <a:cxnSpLocks/>
            <a:endCxn id="34" idx="0"/>
          </p:cNvCxnSpPr>
          <p:nvPr/>
        </p:nvCxnSpPr>
        <p:spPr>
          <a:xfrm flipH="1">
            <a:off x="9382274" y="3224518"/>
            <a:ext cx="16168" cy="49950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6" name="Gerade Verbindung 95">
            <a:extLst>
              <a:ext uri="{FF2B5EF4-FFF2-40B4-BE49-F238E27FC236}">
                <a16:creationId xmlns:a16="http://schemas.microsoft.com/office/drawing/2014/main" id="{F33F19F3-71F6-6F43-B169-B9F45A26FA7D}"/>
              </a:ext>
            </a:extLst>
          </p:cNvPr>
          <p:cNvCxnSpPr>
            <a:cxnSpLocks/>
          </p:cNvCxnSpPr>
          <p:nvPr/>
        </p:nvCxnSpPr>
        <p:spPr>
          <a:xfrm>
            <a:off x="8892805" y="4715802"/>
            <a:ext cx="0" cy="20007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0" name="Gerade Verbindung 99">
            <a:extLst>
              <a:ext uri="{FF2B5EF4-FFF2-40B4-BE49-F238E27FC236}">
                <a16:creationId xmlns:a16="http://schemas.microsoft.com/office/drawing/2014/main" id="{01F1E497-7E1B-8F4A-A084-1C7A7D2E676E}"/>
              </a:ext>
            </a:extLst>
          </p:cNvPr>
          <p:cNvCxnSpPr>
            <a:cxnSpLocks/>
          </p:cNvCxnSpPr>
          <p:nvPr/>
        </p:nvCxnSpPr>
        <p:spPr>
          <a:xfrm flipH="1">
            <a:off x="1879601" y="4925254"/>
            <a:ext cx="7013204" cy="1700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3" name="Gerade Verbindung 102">
            <a:extLst>
              <a:ext uri="{FF2B5EF4-FFF2-40B4-BE49-F238E27FC236}">
                <a16:creationId xmlns:a16="http://schemas.microsoft.com/office/drawing/2014/main" id="{75AFEA0A-952C-D14C-9D0F-78FFACE854E2}"/>
              </a:ext>
            </a:extLst>
          </p:cNvPr>
          <p:cNvCxnSpPr>
            <a:cxnSpLocks/>
          </p:cNvCxnSpPr>
          <p:nvPr/>
        </p:nvCxnSpPr>
        <p:spPr>
          <a:xfrm flipH="1">
            <a:off x="3619501" y="4977999"/>
            <a:ext cx="5562599" cy="430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5" name="Gerade Verbindung 104">
            <a:extLst>
              <a:ext uri="{FF2B5EF4-FFF2-40B4-BE49-F238E27FC236}">
                <a16:creationId xmlns:a16="http://schemas.microsoft.com/office/drawing/2014/main" id="{CFDA7115-73E1-E146-811A-5CB41840D3E1}"/>
              </a:ext>
            </a:extLst>
          </p:cNvPr>
          <p:cNvCxnSpPr>
            <a:cxnSpLocks/>
          </p:cNvCxnSpPr>
          <p:nvPr/>
        </p:nvCxnSpPr>
        <p:spPr>
          <a:xfrm flipH="1">
            <a:off x="5270627" y="5033052"/>
            <a:ext cx="425437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7" name="Gerade Verbindung 106">
            <a:extLst>
              <a:ext uri="{FF2B5EF4-FFF2-40B4-BE49-F238E27FC236}">
                <a16:creationId xmlns:a16="http://schemas.microsoft.com/office/drawing/2014/main" id="{8CA818F0-6E86-CD4D-A064-A4C63FEB416D}"/>
              </a:ext>
            </a:extLst>
          </p:cNvPr>
          <p:cNvCxnSpPr>
            <a:cxnSpLocks/>
          </p:cNvCxnSpPr>
          <p:nvPr/>
        </p:nvCxnSpPr>
        <p:spPr>
          <a:xfrm flipH="1">
            <a:off x="6915278" y="5096552"/>
            <a:ext cx="301612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9" name="Gerade Verbindung 108">
            <a:extLst>
              <a:ext uri="{FF2B5EF4-FFF2-40B4-BE49-F238E27FC236}">
                <a16:creationId xmlns:a16="http://schemas.microsoft.com/office/drawing/2014/main" id="{5F819753-7A63-B74B-83D6-AF50270A3870}"/>
              </a:ext>
            </a:extLst>
          </p:cNvPr>
          <p:cNvCxnSpPr>
            <a:cxnSpLocks/>
          </p:cNvCxnSpPr>
          <p:nvPr/>
        </p:nvCxnSpPr>
        <p:spPr>
          <a:xfrm>
            <a:off x="9182100" y="4715802"/>
            <a:ext cx="0" cy="2672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1" name="Gerade Verbindung 110">
            <a:extLst>
              <a:ext uri="{FF2B5EF4-FFF2-40B4-BE49-F238E27FC236}">
                <a16:creationId xmlns:a16="http://schemas.microsoft.com/office/drawing/2014/main" id="{BE34885F-F80C-C344-B8A2-CED0FDA30771}"/>
              </a:ext>
            </a:extLst>
          </p:cNvPr>
          <p:cNvCxnSpPr>
            <a:cxnSpLocks/>
          </p:cNvCxnSpPr>
          <p:nvPr/>
        </p:nvCxnSpPr>
        <p:spPr>
          <a:xfrm>
            <a:off x="9525000" y="4715802"/>
            <a:ext cx="0" cy="3172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3" name="Gerade Verbindung 112">
            <a:extLst>
              <a:ext uri="{FF2B5EF4-FFF2-40B4-BE49-F238E27FC236}">
                <a16:creationId xmlns:a16="http://schemas.microsoft.com/office/drawing/2014/main" id="{87CFACD7-6871-C140-995F-2B9AA8DC244B}"/>
              </a:ext>
            </a:extLst>
          </p:cNvPr>
          <p:cNvCxnSpPr>
            <a:cxnSpLocks/>
          </p:cNvCxnSpPr>
          <p:nvPr/>
        </p:nvCxnSpPr>
        <p:spPr>
          <a:xfrm>
            <a:off x="9931400" y="4715802"/>
            <a:ext cx="0" cy="38075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6" name="Gerade Verbindung 115">
            <a:extLst>
              <a:ext uri="{FF2B5EF4-FFF2-40B4-BE49-F238E27FC236}">
                <a16:creationId xmlns:a16="http://schemas.microsoft.com/office/drawing/2014/main" id="{D4F4866E-32D7-5345-97C3-BEEE855EF03B}"/>
              </a:ext>
            </a:extLst>
          </p:cNvPr>
          <p:cNvCxnSpPr>
            <a:cxnSpLocks/>
          </p:cNvCxnSpPr>
          <p:nvPr/>
        </p:nvCxnSpPr>
        <p:spPr>
          <a:xfrm>
            <a:off x="1879601" y="4933755"/>
            <a:ext cx="0" cy="18419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9" name="Gerade Verbindung 118">
            <a:extLst>
              <a:ext uri="{FF2B5EF4-FFF2-40B4-BE49-F238E27FC236}">
                <a16:creationId xmlns:a16="http://schemas.microsoft.com/office/drawing/2014/main" id="{1E9AC469-A4EA-6843-A386-4BE0387A5517}"/>
              </a:ext>
            </a:extLst>
          </p:cNvPr>
          <p:cNvCxnSpPr>
            <a:cxnSpLocks/>
          </p:cNvCxnSpPr>
          <p:nvPr/>
        </p:nvCxnSpPr>
        <p:spPr>
          <a:xfrm>
            <a:off x="3619501" y="4987555"/>
            <a:ext cx="0" cy="13039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3" name="Gerade Verbindung 122">
            <a:extLst>
              <a:ext uri="{FF2B5EF4-FFF2-40B4-BE49-F238E27FC236}">
                <a16:creationId xmlns:a16="http://schemas.microsoft.com/office/drawing/2014/main" id="{038D73D6-0EAC-FF43-9C33-93F05B8FBE7B}"/>
              </a:ext>
            </a:extLst>
          </p:cNvPr>
          <p:cNvCxnSpPr>
            <a:cxnSpLocks/>
          </p:cNvCxnSpPr>
          <p:nvPr/>
        </p:nvCxnSpPr>
        <p:spPr>
          <a:xfrm>
            <a:off x="5273803" y="5035025"/>
            <a:ext cx="0" cy="8292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6" name="Gerade Verbindung 125">
            <a:extLst>
              <a:ext uri="{FF2B5EF4-FFF2-40B4-BE49-F238E27FC236}">
                <a16:creationId xmlns:a16="http://schemas.microsoft.com/office/drawing/2014/main" id="{CBB20F02-62F4-DF47-A497-36D577428959}"/>
              </a:ext>
            </a:extLst>
          </p:cNvPr>
          <p:cNvCxnSpPr>
            <a:cxnSpLocks/>
          </p:cNvCxnSpPr>
          <p:nvPr/>
        </p:nvCxnSpPr>
        <p:spPr>
          <a:xfrm>
            <a:off x="6915278" y="5076485"/>
            <a:ext cx="0" cy="5918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2" name="Gerade Verbindung mit Pfeil 131">
            <a:extLst>
              <a:ext uri="{FF2B5EF4-FFF2-40B4-BE49-F238E27FC236}">
                <a16:creationId xmlns:a16="http://schemas.microsoft.com/office/drawing/2014/main" id="{5B9C6595-712A-F84D-B1BE-2018E98FEEF0}"/>
              </a:ext>
            </a:extLst>
          </p:cNvPr>
          <p:cNvCxnSpPr>
            <a:cxnSpLocks/>
            <a:stCxn id="9" idx="0"/>
            <a:endCxn id="7" idx="2"/>
          </p:cNvCxnSpPr>
          <p:nvPr/>
        </p:nvCxnSpPr>
        <p:spPr>
          <a:xfrm flipH="1" flipV="1">
            <a:off x="1521037" y="5978769"/>
            <a:ext cx="2145" cy="2023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6" name="Gerade Verbindung mit Pfeil 135">
            <a:extLst>
              <a:ext uri="{FF2B5EF4-FFF2-40B4-BE49-F238E27FC236}">
                <a16:creationId xmlns:a16="http://schemas.microsoft.com/office/drawing/2014/main" id="{DBA3C8BB-3CB1-DA4A-876A-135A27312146}"/>
              </a:ext>
            </a:extLst>
          </p:cNvPr>
          <p:cNvCxnSpPr>
            <a:cxnSpLocks/>
          </p:cNvCxnSpPr>
          <p:nvPr/>
        </p:nvCxnSpPr>
        <p:spPr>
          <a:xfrm flipH="1" flipV="1">
            <a:off x="3243299" y="5977920"/>
            <a:ext cx="2145" cy="2023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7" name="Gerade Verbindung mit Pfeil 136">
            <a:extLst>
              <a:ext uri="{FF2B5EF4-FFF2-40B4-BE49-F238E27FC236}">
                <a16:creationId xmlns:a16="http://schemas.microsoft.com/office/drawing/2014/main" id="{09970A52-0C7D-BD40-871E-9C698E9EF35F}"/>
              </a:ext>
            </a:extLst>
          </p:cNvPr>
          <p:cNvCxnSpPr>
            <a:cxnSpLocks/>
          </p:cNvCxnSpPr>
          <p:nvPr/>
        </p:nvCxnSpPr>
        <p:spPr>
          <a:xfrm flipH="1" flipV="1">
            <a:off x="4921112" y="5975594"/>
            <a:ext cx="2145" cy="2023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9" name="Gerade Verbindung mit Pfeil 138">
            <a:extLst>
              <a:ext uri="{FF2B5EF4-FFF2-40B4-BE49-F238E27FC236}">
                <a16:creationId xmlns:a16="http://schemas.microsoft.com/office/drawing/2014/main" id="{63AFBD3E-8FF0-6547-8A96-63933ABB4C64}"/>
              </a:ext>
            </a:extLst>
          </p:cNvPr>
          <p:cNvCxnSpPr>
            <a:cxnSpLocks/>
          </p:cNvCxnSpPr>
          <p:nvPr/>
        </p:nvCxnSpPr>
        <p:spPr>
          <a:xfrm flipH="1" flipV="1">
            <a:off x="6551386" y="5975594"/>
            <a:ext cx="2145" cy="2023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9440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26"/>
                                        </p:tgtEl>
                                        <p:attrNameLst>
                                          <p:attrName>style.visibility</p:attrName>
                                        </p:attrNameLst>
                                      </p:cBhvr>
                                      <p:to>
                                        <p:strVal val="visible"/>
                                      </p:to>
                                    </p:set>
                                    <p:animEffect transition="in" filter="fade">
                                      <p:cBhvr>
                                        <p:cTn id="19" dur="500"/>
                                        <p:tgtEl>
                                          <p:spTgt spid="126"/>
                                        </p:tgtEl>
                                      </p:cBhvr>
                                    </p:animEffect>
                                  </p:childTnLst>
                                </p:cTn>
                              </p:par>
                              <p:par>
                                <p:cTn id="20" presetID="10" presetClass="entr" presetSubtype="0" fill="hold" nodeType="withEffect">
                                  <p:stCondLst>
                                    <p:cond delay="0"/>
                                  </p:stCondLst>
                                  <p:childTnLst>
                                    <p:set>
                                      <p:cBhvr>
                                        <p:cTn id="21" dur="1" fill="hold">
                                          <p:stCondLst>
                                            <p:cond delay="0"/>
                                          </p:stCondLst>
                                        </p:cTn>
                                        <p:tgtEl>
                                          <p:spTgt spid="132"/>
                                        </p:tgtEl>
                                        <p:attrNameLst>
                                          <p:attrName>style.visibility</p:attrName>
                                        </p:attrNameLst>
                                      </p:cBhvr>
                                      <p:to>
                                        <p:strVal val="visible"/>
                                      </p:to>
                                    </p:set>
                                    <p:animEffect transition="in" filter="fade">
                                      <p:cBhvr>
                                        <p:cTn id="22" dur="500"/>
                                        <p:tgtEl>
                                          <p:spTgt spid="132"/>
                                        </p:tgtEl>
                                      </p:cBhvr>
                                    </p:animEffect>
                                  </p:childTnLst>
                                </p:cTn>
                              </p:par>
                              <p:par>
                                <p:cTn id="23" presetID="10" presetClass="entr" presetSubtype="0" fill="hold" nodeType="withEffect">
                                  <p:stCondLst>
                                    <p:cond delay="0"/>
                                  </p:stCondLst>
                                  <p:childTnLst>
                                    <p:set>
                                      <p:cBhvr>
                                        <p:cTn id="24" dur="1" fill="hold">
                                          <p:stCondLst>
                                            <p:cond delay="0"/>
                                          </p:stCondLst>
                                        </p:cTn>
                                        <p:tgtEl>
                                          <p:spTgt spid="136"/>
                                        </p:tgtEl>
                                        <p:attrNameLst>
                                          <p:attrName>style.visibility</p:attrName>
                                        </p:attrNameLst>
                                      </p:cBhvr>
                                      <p:to>
                                        <p:strVal val="visible"/>
                                      </p:to>
                                    </p:set>
                                    <p:animEffect transition="in" filter="fade">
                                      <p:cBhvr>
                                        <p:cTn id="25" dur="500"/>
                                        <p:tgtEl>
                                          <p:spTgt spid="136"/>
                                        </p:tgtEl>
                                      </p:cBhvr>
                                    </p:animEffect>
                                  </p:childTnLst>
                                </p:cTn>
                              </p:par>
                              <p:par>
                                <p:cTn id="26" presetID="10" presetClass="entr" presetSubtype="0" fill="hold" nodeType="withEffect">
                                  <p:stCondLst>
                                    <p:cond delay="0"/>
                                  </p:stCondLst>
                                  <p:childTnLst>
                                    <p:set>
                                      <p:cBhvr>
                                        <p:cTn id="27" dur="1" fill="hold">
                                          <p:stCondLst>
                                            <p:cond delay="0"/>
                                          </p:stCondLst>
                                        </p:cTn>
                                        <p:tgtEl>
                                          <p:spTgt spid="137"/>
                                        </p:tgtEl>
                                        <p:attrNameLst>
                                          <p:attrName>style.visibility</p:attrName>
                                        </p:attrNameLst>
                                      </p:cBhvr>
                                      <p:to>
                                        <p:strVal val="visible"/>
                                      </p:to>
                                    </p:set>
                                    <p:animEffect transition="in" filter="fade">
                                      <p:cBhvr>
                                        <p:cTn id="28" dur="500"/>
                                        <p:tgtEl>
                                          <p:spTgt spid="137"/>
                                        </p:tgtEl>
                                      </p:cBhvr>
                                    </p:animEffect>
                                  </p:childTnLst>
                                </p:cTn>
                              </p:par>
                              <p:par>
                                <p:cTn id="29" presetID="10" presetClass="entr" presetSubtype="0" fill="hold" nodeType="withEffect">
                                  <p:stCondLst>
                                    <p:cond delay="0"/>
                                  </p:stCondLst>
                                  <p:childTnLst>
                                    <p:set>
                                      <p:cBhvr>
                                        <p:cTn id="30" dur="1" fill="hold">
                                          <p:stCondLst>
                                            <p:cond delay="0"/>
                                          </p:stCondLst>
                                        </p:cTn>
                                        <p:tgtEl>
                                          <p:spTgt spid="139"/>
                                        </p:tgtEl>
                                        <p:attrNameLst>
                                          <p:attrName>style.visibility</p:attrName>
                                        </p:attrNameLst>
                                      </p:cBhvr>
                                      <p:to>
                                        <p:strVal val="visible"/>
                                      </p:to>
                                    </p:set>
                                    <p:animEffect transition="in" filter="fade">
                                      <p:cBhvr>
                                        <p:cTn id="31" dur="500"/>
                                        <p:tgtEl>
                                          <p:spTgt spid="13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10"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par>
                                <p:cTn id="40" presetID="10" presetClass="entr" presetSubtype="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0" presetClass="entr" presetSubtype="0"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par>
                                <p:cTn id="55" presetID="10"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par>
                                <p:cTn id="63" presetID="10" presetClass="entr" presetSubtype="0"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500"/>
                                        <p:tgtEl>
                                          <p:spTgt spid="42"/>
                                        </p:tgtEl>
                                      </p:cBhvr>
                                    </p:animEffect>
                                  </p:childTnLst>
                                </p:cTn>
                              </p:par>
                              <p:par>
                                <p:cTn id="66" presetID="10" presetClass="entr" presetSubtype="0" fill="hold" nodeType="with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fade">
                                      <p:cBhvr>
                                        <p:cTn id="68" dur="500"/>
                                        <p:tgtEl>
                                          <p:spTgt spid="43"/>
                                        </p:tgtEl>
                                      </p:cBhvr>
                                    </p:animEffect>
                                  </p:childTnLst>
                                </p:cTn>
                              </p:par>
                              <p:par>
                                <p:cTn id="69" presetID="10" presetClass="entr" presetSubtype="0" fill="hold"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500"/>
                                        <p:tgtEl>
                                          <p:spTgt spid="44"/>
                                        </p:tgtEl>
                                      </p:cBhvr>
                                    </p:animEffect>
                                  </p:childTnLst>
                                </p:cTn>
                              </p:par>
                              <p:par>
                                <p:cTn id="72" presetID="10" presetClass="entr" presetSubtype="0" fill="hold"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500"/>
                                        <p:tgtEl>
                                          <p:spTgt spid="24"/>
                                        </p:tgtEl>
                                      </p:cBhvr>
                                    </p:animEffect>
                                  </p:childTnLst>
                                </p:cTn>
                              </p:par>
                              <p:par>
                                <p:cTn id="75" presetID="10" presetClass="entr" presetSubtype="0"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500"/>
                                        <p:tgtEl>
                                          <p:spTgt spid="22"/>
                                        </p:tgtEl>
                                      </p:cBhvr>
                                    </p:animEffect>
                                  </p:childTnLst>
                                </p:cTn>
                              </p:par>
                              <p:par>
                                <p:cTn id="78" presetID="10" presetClass="entr" presetSubtype="0" fill="hold" nodeType="with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fade">
                                      <p:cBhvr>
                                        <p:cTn id="80" dur="500"/>
                                        <p:tgtEl>
                                          <p:spTgt spid="20"/>
                                        </p:tgtEl>
                                      </p:cBhvr>
                                    </p:animEffect>
                                  </p:childTnLst>
                                </p:cTn>
                              </p:par>
                              <p:par>
                                <p:cTn id="81" presetID="10"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53"/>
                                        </p:tgtEl>
                                        <p:attrNameLst>
                                          <p:attrName>style.visibility</p:attrName>
                                        </p:attrNameLst>
                                      </p:cBhvr>
                                      <p:to>
                                        <p:strVal val="visible"/>
                                      </p:to>
                                    </p:set>
                                    <p:animEffect transition="in" filter="fade">
                                      <p:cBhvr>
                                        <p:cTn id="88" dur="500"/>
                                        <p:tgtEl>
                                          <p:spTgt spid="53"/>
                                        </p:tgtEl>
                                      </p:cBhvr>
                                    </p:animEffect>
                                  </p:childTnLst>
                                </p:cTn>
                              </p:par>
                              <p:par>
                                <p:cTn id="89" presetID="10" presetClass="entr" presetSubtype="0" fill="hold" nodeType="with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fade">
                                      <p:cBhvr>
                                        <p:cTn id="91" dur="500"/>
                                        <p:tgtEl>
                                          <p:spTgt spid="54"/>
                                        </p:tgtEl>
                                      </p:cBhvr>
                                    </p:animEffect>
                                  </p:childTnLst>
                                </p:cTn>
                              </p:par>
                              <p:par>
                                <p:cTn id="92" presetID="10" presetClass="entr" presetSubtype="0" fill="hold" nodeType="withEffect">
                                  <p:stCondLst>
                                    <p:cond delay="0"/>
                                  </p:stCondLst>
                                  <p:childTnLst>
                                    <p:set>
                                      <p:cBhvr>
                                        <p:cTn id="93" dur="1" fill="hold">
                                          <p:stCondLst>
                                            <p:cond delay="0"/>
                                          </p:stCondLst>
                                        </p:cTn>
                                        <p:tgtEl>
                                          <p:spTgt spid="55"/>
                                        </p:tgtEl>
                                        <p:attrNameLst>
                                          <p:attrName>style.visibility</p:attrName>
                                        </p:attrNameLst>
                                      </p:cBhvr>
                                      <p:to>
                                        <p:strVal val="visible"/>
                                      </p:to>
                                    </p:set>
                                    <p:animEffect transition="in" filter="fade">
                                      <p:cBhvr>
                                        <p:cTn id="94" dur="500"/>
                                        <p:tgtEl>
                                          <p:spTgt spid="55"/>
                                        </p:tgtEl>
                                      </p:cBhvr>
                                    </p:animEffect>
                                  </p:childTnLst>
                                </p:cTn>
                              </p:par>
                              <p:par>
                                <p:cTn id="95" presetID="10" presetClass="entr" presetSubtype="0" fill="hold" nodeType="withEffect">
                                  <p:stCondLst>
                                    <p:cond delay="0"/>
                                  </p:stCondLst>
                                  <p:childTnLst>
                                    <p:set>
                                      <p:cBhvr>
                                        <p:cTn id="96" dur="1" fill="hold">
                                          <p:stCondLst>
                                            <p:cond delay="0"/>
                                          </p:stCondLst>
                                        </p:cTn>
                                        <p:tgtEl>
                                          <p:spTgt spid="56"/>
                                        </p:tgtEl>
                                        <p:attrNameLst>
                                          <p:attrName>style.visibility</p:attrName>
                                        </p:attrNameLst>
                                      </p:cBhvr>
                                      <p:to>
                                        <p:strVal val="visible"/>
                                      </p:to>
                                    </p:set>
                                    <p:animEffect transition="in" filter="fade">
                                      <p:cBhvr>
                                        <p:cTn id="97" dur="500"/>
                                        <p:tgtEl>
                                          <p:spTgt spid="56"/>
                                        </p:tgtEl>
                                      </p:cBhvr>
                                    </p:animEffect>
                                  </p:childTnLst>
                                </p:cTn>
                              </p:par>
                              <p:par>
                                <p:cTn id="98" presetID="10" presetClass="entr" presetSubtype="0" fill="hold" nodeType="withEffect">
                                  <p:stCondLst>
                                    <p:cond delay="0"/>
                                  </p:stCondLst>
                                  <p:childTnLst>
                                    <p:set>
                                      <p:cBhvr>
                                        <p:cTn id="99" dur="1" fill="hold">
                                          <p:stCondLst>
                                            <p:cond delay="0"/>
                                          </p:stCondLst>
                                        </p:cTn>
                                        <p:tgtEl>
                                          <p:spTgt spid="27"/>
                                        </p:tgtEl>
                                        <p:attrNameLst>
                                          <p:attrName>style.visibility</p:attrName>
                                        </p:attrNameLst>
                                      </p:cBhvr>
                                      <p:to>
                                        <p:strVal val="visible"/>
                                      </p:to>
                                    </p:set>
                                    <p:animEffect transition="in" filter="fade">
                                      <p:cBhvr>
                                        <p:cTn id="100" dur="500"/>
                                        <p:tgtEl>
                                          <p:spTgt spid="27"/>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66"/>
                                        </p:tgtEl>
                                        <p:attrNameLst>
                                          <p:attrName>style.visibility</p:attrName>
                                        </p:attrNameLst>
                                      </p:cBhvr>
                                      <p:to>
                                        <p:strVal val="visible"/>
                                      </p:to>
                                    </p:set>
                                    <p:animEffect transition="in" filter="fade">
                                      <p:cBhvr>
                                        <p:cTn id="105" dur="500"/>
                                        <p:tgtEl>
                                          <p:spTgt spid="66"/>
                                        </p:tgtEl>
                                      </p:cBhvr>
                                    </p:animEffect>
                                  </p:childTnLst>
                                </p:cTn>
                              </p:par>
                              <p:par>
                                <p:cTn id="106" presetID="10" presetClass="entr" presetSubtype="0" fill="hold" nodeType="withEffect">
                                  <p:stCondLst>
                                    <p:cond delay="0"/>
                                  </p:stCondLst>
                                  <p:childTnLst>
                                    <p:set>
                                      <p:cBhvr>
                                        <p:cTn id="107" dur="1" fill="hold">
                                          <p:stCondLst>
                                            <p:cond delay="0"/>
                                          </p:stCondLst>
                                        </p:cTn>
                                        <p:tgtEl>
                                          <p:spTgt spid="3"/>
                                        </p:tgtEl>
                                        <p:attrNameLst>
                                          <p:attrName>style.visibility</p:attrName>
                                        </p:attrNameLst>
                                      </p:cBhvr>
                                      <p:to>
                                        <p:strVal val="visible"/>
                                      </p:to>
                                    </p:set>
                                    <p:animEffect transition="in" filter="fade">
                                      <p:cBhvr>
                                        <p:cTn id="108" dur="500"/>
                                        <p:tgtEl>
                                          <p:spTgt spid="3"/>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84"/>
                                        </p:tgtEl>
                                        <p:attrNameLst>
                                          <p:attrName>style.visibility</p:attrName>
                                        </p:attrNameLst>
                                      </p:cBhvr>
                                      <p:to>
                                        <p:strVal val="visible"/>
                                      </p:to>
                                    </p:set>
                                    <p:animEffect transition="in" filter="fade">
                                      <p:cBhvr>
                                        <p:cTn id="113" dur="500"/>
                                        <p:tgtEl>
                                          <p:spTgt spid="84"/>
                                        </p:tgtEl>
                                      </p:cBhvr>
                                    </p:animEffect>
                                  </p:childTnLst>
                                </p:cTn>
                              </p:par>
                              <p:par>
                                <p:cTn id="114" presetID="10" presetClass="entr" presetSubtype="0" fill="hold" nodeType="withEffect">
                                  <p:stCondLst>
                                    <p:cond delay="0"/>
                                  </p:stCondLst>
                                  <p:childTnLst>
                                    <p:set>
                                      <p:cBhvr>
                                        <p:cTn id="115" dur="1" fill="hold">
                                          <p:stCondLst>
                                            <p:cond delay="0"/>
                                          </p:stCondLst>
                                        </p:cTn>
                                        <p:tgtEl>
                                          <p:spTgt spid="32"/>
                                        </p:tgtEl>
                                        <p:attrNameLst>
                                          <p:attrName>style.visibility</p:attrName>
                                        </p:attrNameLst>
                                      </p:cBhvr>
                                      <p:to>
                                        <p:strVal val="visible"/>
                                      </p:to>
                                    </p:set>
                                    <p:animEffect transition="in" filter="fade">
                                      <p:cBhvr>
                                        <p:cTn id="116" dur="500"/>
                                        <p:tgtEl>
                                          <p:spTgt spid="32"/>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88"/>
                                        </p:tgtEl>
                                        <p:attrNameLst>
                                          <p:attrName>style.visibility</p:attrName>
                                        </p:attrNameLst>
                                      </p:cBhvr>
                                      <p:to>
                                        <p:strVal val="visible"/>
                                      </p:to>
                                    </p:set>
                                    <p:animEffect transition="in" filter="fade">
                                      <p:cBhvr>
                                        <p:cTn id="121" dur="500"/>
                                        <p:tgtEl>
                                          <p:spTgt spid="88"/>
                                        </p:tgtEl>
                                      </p:cBhvr>
                                    </p:animEffect>
                                  </p:childTnLst>
                                </p:cTn>
                              </p:par>
                              <p:par>
                                <p:cTn id="122" presetID="10" presetClass="entr" presetSubtype="0" fill="hold" nodeType="withEffect">
                                  <p:stCondLst>
                                    <p:cond delay="0"/>
                                  </p:stCondLst>
                                  <p:childTnLst>
                                    <p:set>
                                      <p:cBhvr>
                                        <p:cTn id="123" dur="1" fill="hold">
                                          <p:stCondLst>
                                            <p:cond delay="0"/>
                                          </p:stCondLst>
                                        </p:cTn>
                                        <p:tgtEl>
                                          <p:spTgt spid="34"/>
                                        </p:tgtEl>
                                        <p:attrNameLst>
                                          <p:attrName>style.visibility</p:attrName>
                                        </p:attrNameLst>
                                      </p:cBhvr>
                                      <p:to>
                                        <p:strVal val="visible"/>
                                      </p:to>
                                    </p:set>
                                    <p:animEffect transition="in" filter="fade">
                                      <p:cBhvr>
                                        <p:cTn id="124" dur="500"/>
                                        <p:tgtEl>
                                          <p:spTgt spid="34"/>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96"/>
                                        </p:tgtEl>
                                        <p:attrNameLst>
                                          <p:attrName>style.visibility</p:attrName>
                                        </p:attrNameLst>
                                      </p:cBhvr>
                                      <p:to>
                                        <p:strVal val="visible"/>
                                      </p:to>
                                    </p:set>
                                    <p:animEffect transition="in" filter="fade">
                                      <p:cBhvr>
                                        <p:cTn id="129" dur="500"/>
                                        <p:tgtEl>
                                          <p:spTgt spid="96"/>
                                        </p:tgtEl>
                                      </p:cBhvr>
                                    </p:animEffect>
                                  </p:childTnLst>
                                </p:cTn>
                              </p:par>
                              <p:par>
                                <p:cTn id="130" presetID="10" presetClass="entr" presetSubtype="0" fill="hold" nodeType="withEffect">
                                  <p:stCondLst>
                                    <p:cond delay="0"/>
                                  </p:stCondLst>
                                  <p:childTnLst>
                                    <p:set>
                                      <p:cBhvr>
                                        <p:cTn id="131" dur="1" fill="hold">
                                          <p:stCondLst>
                                            <p:cond delay="0"/>
                                          </p:stCondLst>
                                        </p:cTn>
                                        <p:tgtEl>
                                          <p:spTgt spid="100"/>
                                        </p:tgtEl>
                                        <p:attrNameLst>
                                          <p:attrName>style.visibility</p:attrName>
                                        </p:attrNameLst>
                                      </p:cBhvr>
                                      <p:to>
                                        <p:strVal val="visible"/>
                                      </p:to>
                                    </p:set>
                                    <p:animEffect transition="in" filter="fade">
                                      <p:cBhvr>
                                        <p:cTn id="132" dur="500"/>
                                        <p:tgtEl>
                                          <p:spTgt spid="100"/>
                                        </p:tgtEl>
                                      </p:cBhvr>
                                    </p:animEffect>
                                  </p:childTnLst>
                                </p:cTn>
                              </p:par>
                              <p:par>
                                <p:cTn id="133" presetID="10" presetClass="entr" presetSubtype="0" fill="hold" nodeType="withEffect">
                                  <p:stCondLst>
                                    <p:cond delay="0"/>
                                  </p:stCondLst>
                                  <p:childTnLst>
                                    <p:set>
                                      <p:cBhvr>
                                        <p:cTn id="134" dur="1" fill="hold">
                                          <p:stCondLst>
                                            <p:cond delay="0"/>
                                          </p:stCondLst>
                                        </p:cTn>
                                        <p:tgtEl>
                                          <p:spTgt spid="116"/>
                                        </p:tgtEl>
                                        <p:attrNameLst>
                                          <p:attrName>style.visibility</p:attrName>
                                        </p:attrNameLst>
                                      </p:cBhvr>
                                      <p:to>
                                        <p:strVal val="visible"/>
                                      </p:to>
                                    </p:set>
                                    <p:animEffect transition="in" filter="fade">
                                      <p:cBhvr>
                                        <p:cTn id="135" dur="500"/>
                                        <p:tgtEl>
                                          <p:spTgt spid="116"/>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109"/>
                                        </p:tgtEl>
                                        <p:attrNameLst>
                                          <p:attrName>style.visibility</p:attrName>
                                        </p:attrNameLst>
                                      </p:cBhvr>
                                      <p:to>
                                        <p:strVal val="visible"/>
                                      </p:to>
                                    </p:set>
                                    <p:animEffect transition="in" filter="fade">
                                      <p:cBhvr>
                                        <p:cTn id="140" dur="500"/>
                                        <p:tgtEl>
                                          <p:spTgt spid="109"/>
                                        </p:tgtEl>
                                      </p:cBhvr>
                                    </p:animEffect>
                                  </p:childTnLst>
                                </p:cTn>
                              </p:par>
                              <p:par>
                                <p:cTn id="141" presetID="10" presetClass="entr" presetSubtype="0" fill="hold" nodeType="withEffect">
                                  <p:stCondLst>
                                    <p:cond delay="0"/>
                                  </p:stCondLst>
                                  <p:childTnLst>
                                    <p:set>
                                      <p:cBhvr>
                                        <p:cTn id="142" dur="1" fill="hold">
                                          <p:stCondLst>
                                            <p:cond delay="0"/>
                                          </p:stCondLst>
                                        </p:cTn>
                                        <p:tgtEl>
                                          <p:spTgt spid="103"/>
                                        </p:tgtEl>
                                        <p:attrNameLst>
                                          <p:attrName>style.visibility</p:attrName>
                                        </p:attrNameLst>
                                      </p:cBhvr>
                                      <p:to>
                                        <p:strVal val="visible"/>
                                      </p:to>
                                    </p:set>
                                    <p:animEffect transition="in" filter="fade">
                                      <p:cBhvr>
                                        <p:cTn id="143" dur="500"/>
                                        <p:tgtEl>
                                          <p:spTgt spid="103"/>
                                        </p:tgtEl>
                                      </p:cBhvr>
                                    </p:animEffect>
                                  </p:childTnLst>
                                </p:cTn>
                              </p:par>
                              <p:par>
                                <p:cTn id="144" presetID="10" presetClass="entr" presetSubtype="0" fill="hold" nodeType="withEffect">
                                  <p:stCondLst>
                                    <p:cond delay="0"/>
                                  </p:stCondLst>
                                  <p:childTnLst>
                                    <p:set>
                                      <p:cBhvr>
                                        <p:cTn id="145" dur="1" fill="hold">
                                          <p:stCondLst>
                                            <p:cond delay="0"/>
                                          </p:stCondLst>
                                        </p:cTn>
                                        <p:tgtEl>
                                          <p:spTgt spid="119"/>
                                        </p:tgtEl>
                                        <p:attrNameLst>
                                          <p:attrName>style.visibility</p:attrName>
                                        </p:attrNameLst>
                                      </p:cBhvr>
                                      <p:to>
                                        <p:strVal val="visible"/>
                                      </p:to>
                                    </p:set>
                                    <p:animEffect transition="in" filter="fade">
                                      <p:cBhvr>
                                        <p:cTn id="146" dur="500"/>
                                        <p:tgtEl>
                                          <p:spTgt spid="119"/>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nodeType="clickEffect">
                                  <p:stCondLst>
                                    <p:cond delay="0"/>
                                  </p:stCondLst>
                                  <p:childTnLst>
                                    <p:set>
                                      <p:cBhvr>
                                        <p:cTn id="150" dur="1" fill="hold">
                                          <p:stCondLst>
                                            <p:cond delay="0"/>
                                          </p:stCondLst>
                                        </p:cTn>
                                        <p:tgtEl>
                                          <p:spTgt spid="111"/>
                                        </p:tgtEl>
                                        <p:attrNameLst>
                                          <p:attrName>style.visibility</p:attrName>
                                        </p:attrNameLst>
                                      </p:cBhvr>
                                      <p:to>
                                        <p:strVal val="visible"/>
                                      </p:to>
                                    </p:set>
                                    <p:animEffect transition="in" filter="fade">
                                      <p:cBhvr>
                                        <p:cTn id="151" dur="500"/>
                                        <p:tgtEl>
                                          <p:spTgt spid="111"/>
                                        </p:tgtEl>
                                      </p:cBhvr>
                                    </p:animEffect>
                                  </p:childTnLst>
                                </p:cTn>
                              </p:par>
                              <p:par>
                                <p:cTn id="152" presetID="10" presetClass="entr" presetSubtype="0" fill="hold" nodeType="withEffect">
                                  <p:stCondLst>
                                    <p:cond delay="0"/>
                                  </p:stCondLst>
                                  <p:childTnLst>
                                    <p:set>
                                      <p:cBhvr>
                                        <p:cTn id="153" dur="1" fill="hold">
                                          <p:stCondLst>
                                            <p:cond delay="0"/>
                                          </p:stCondLst>
                                        </p:cTn>
                                        <p:tgtEl>
                                          <p:spTgt spid="105"/>
                                        </p:tgtEl>
                                        <p:attrNameLst>
                                          <p:attrName>style.visibility</p:attrName>
                                        </p:attrNameLst>
                                      </p:cBhvr>
                                      <p:to>
                                        <p:strVal val="visible"/>
                                      </p:to>
                                    </p:set>
                                    <p:animEffect transition="in" filter="fade">
                                      <p:cBhvr>
                                        <p:cTn id="154" dur="500"/>
                                        <p:tgtEl>
                                          <p:spTgt spid="105"/>
                                        </p:tgtEl>
                                      </p:cBhvr>
                                    </p:animEffect>
                                  </p:childTnLst>
                                </p:cTn>
                              </p:par>
                              <p:par>
                                <p:cTn id="155" presetID="10" presetClass="entr" presetSubtype="0" fill="hold" nodeType="withEffect">
                                  <p:stCondLst>
                                    <p:cond delay="0"/>
                                  </p:stCondLst>
                                  <p:childTnLst>
                                    <p:set>
                                      <p:cBhvr>
                                        <p:cTn id="156" dur="1" fill="hold">
                                          <p:stCondLst>
                                            <p:cond delay="0"/>
                                          </p:stCondLst>
                                        </p:cTn>
                                        <p:tgtEl>
                                          <p:spTgt spid="123"/>
                                        </p:tgtEl>
                                        <p:attrNameLst>
                                          <p:attrName>style.visibility</p:attrName>
                                        </p:attrNameLst>
                                      </p:cBhvr>
                                      <p:to>
                                        <p:strVal val="visible"/>
                                      </p:to>
                                    </p:set>
                                    <p:animEffect transition="in" filter="fade">
                                      <p:cBhvr>
                                        <p:cTn id="157" dur="500"/>
                                        <p:tgtEl>
                                          <p:spTgt spid="123"/>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nodeType="clickEffect">
                                  <p:stCondLst>
                                    <p:cond delay="0"/>
                                  </p:stCondLst>
                                  <p:childTnLst>
                                    <p:set>
                                      <p:cBhvr>
                                        <p:cTn id="161" dur="1" fill="hold">
                                          <p:stCondLst>
                                            <p:cond delay="0"/>
                                          </p:stCondLst>
                                        </p:cTn>
                                        <p:tgtEl>
                                          <p:spTgt spid="113"/>
                                        </p:tgtEl>
                                        <p:attrNameLst>
                                          <p:attrName>style.visibility</p:attrName>
                                        </p:attrNameLst>
                                      </p:cBhvr>
                                      <p:to>
                                        <p:strVal val="visible"/>
                                      </p:to>
                                    </p:set>
                                    <p:animEffect transition="in" filter="fade">
                                      <p:cBhvr>
                                        <p:cTn id="162" dur="500"/>
                                        <p:tgtEl>
                                          <p:spTgt spid="113"/>
                                        </p:tgtEl>
                                      </p:cBhvr>
                                    </p:animEffect>
                                  </p:childTnLst>
                                </p:cTn>
                              </p:par>
                              <p:par>
                                <p:cTn id="163" presetID="10" presetClass="entr" presetSubtype="0" fill="hold" nodeType="withEffect">
                                  <p:stCondLst>
                                    <p:cond delay="0"/>
                                  </p:stCondLst>
                                  <p:childTnLst>
                                    <p:set>
                                      <p:cBhvr>
                                        <p:cTn id="164" dur="1" fill="hold">
                                          <p:stCondLst>
                                            <p:cond delay="0"/>
                                          </p:stCondLst>
                                        </p:cTn>
                                        <p:tgtEl>
                                          <p:spTgt spid="107"/>
                                        </p:tgtEl>
                                        <p:attrNameLst>
                                          <p:attrName>style.visibility</p:attrName>
                                        </p:attrNameLst>
                                      </p:cBhvr>
                                      <p:to>
                                        <p:strVal val="visible"/>
                                      </p:to>
                                    </p:set>
                                    <p:animEffect transition="in" filter="fade">
                                      <p:cBhvr>
                                        <p:cTn id="165" dur="500"/>
                                        <p:tgtEl>
                                          <p:spTgt spid="107"/>
                                        </p:tgtEl>
                                      </p:cBhvr>
                                    </p:animEffect>
                                  </p:childTnLst>
                                </p:cTn>
                              </p:par>
                              <p:par>
                                <p:cTn id="166" presetID="10" presetClass="entr" presetSubtype="0" fill="hold" nodeType="withEffect">
                                  <p:stCondLst>
                                    <p:cond delay="0"/>
                                  </p:stCondLst>
                                  <p:childTnLst>
                                    <p:set>
                                      <p:cBhvr>
                                        <p:cTn id="167" dur="1" fill="hold">
                                          <p:stCondLst>
                                            <p:cond delay="0"/>
                                          </p:stCondLst>
                                        </p:cTn>
                                        <p:tgtEl>
                                          <p:spTgt spid="126"/>
                                        </p:tgtEl>
                                        <p:attrNameLst>
                                          <p:attrName>style.visibility</p:attrName>
                                        </p:attrNameLst>
                                      </p:cBhvr>
                                      <p:to>
                                        <p:strVal val="visible"/>
                                      </p:to>
                                    </p:set>
                                    <p:animEffect transition="in" filter="fade">
                                      <p:cBhvr>
                                        <p:cTn id="168"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CE1DBF17-FC08-0578-92A8-545433D398E6}"/>
              </a:ext>
            </a:extLst>
          </p:cNvPr>
          <p:cNvSpPr txBox="1">
            <a:spLocks/>
          </p:cNvSpPr>
          <p:nvPr/>
        </p:nvSpPr>
        <p:spPr>
          <a:xfrm>
            <a:off x="1067614" y="214905"/>
            <a:ext cx="7450727" cy="970987"/>
          </a:xfrm>
          <a:prstGeom prst="rect">
            <a:avLst/>
          </a:prstGeom>
        </p:spPr>
        <p:txBody>
          <a:bodyPr vert="horz" wrap="square" lIns="36000" tIns="0" rIns="91440" bIns="0" rtlCol="0" anchor="t" anchorCtr="0">
            <a:normAutofit fontScale="92500" lnSpcReduction="100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da-DK" dirty="0" err="1"/>
              <a:t>Aufbau</a:t>
            </a:r>
            <a:r>
              <a:rPr lang="da-DK" dirty="0"/>
              <a:t> </a:t>
            </a:r>
            <a:r>
              <a:rPr lang="da-DK" dirty="0" err="1"/>
              <a:t>eines</a:t>
            </a:r>
            <a:r>
              <a:rPr lang="da-DK" dirty="0"/>
              <a:t> </a:t>
            </a:r>
            <a:r>
              <a:rPr lang="da-DK" dirty="0" err="1"/>
              <a:t>komplexen</a:t>
            </a:r>
            <a:r>
              <a:rPr lang="da-DK" dirty="0"/>
              <a:t> Multiband-</a:t>
            </a:r>
            <a:r>
              <a:rPr lang="da-DK" dirty="0" err="1"/>
              <a:t>Koppelnetzwerks</a:t>
            </a:r>
            <a:endParaRPr lang="en-US" dirty="0"/>
          </a:p>
        </p:txBody>
      </p:sp>
      <p:pic>
        <p:nvPicPr>
          <p:cNvPr id="4" name="Grafik 3">
            <a:extLst>
              <a:ext uri="{FF2B5EF4-FFF2-40B4-BE49-F238E27FC236}">
                <a16:creationId xmlns:a16="http://schemas.microsoft.com/office/drawing/2014/main" id="{6C475C5B-7D2F-2420-7C58-C8E0E4A048E4}"/>
              </a:ext>
            </a:extLst>
          </p:cNvPr>
          <p:cNvPicPr>
            <a:picLocks noChangeAspect="1"/>
          </p:cNvPicPr>
          <p:nvPr/>
        </p:nvPicPr>
        <p:blipFill rotWithShape="1">
          <a:blip r:embed="rId2">
            <a:extLst>
              <a:ext uri="{28A0092B-C50C-407E-A947-70E740481C1C}">
                <a14:useLocalDpi xmlns:a14="http://schemas.microsoft.com/office/drawing/2010/main" val="0"/>
              </a:ext>
            </a:extLst>
          </a:blip>
          <a:srcRect l="6891" t="39259" r="7025" b="19814"/>
          <a:stretch/>
        </p:blipFill>
        <p:spPr>
          <a:xfrm>
            <a:off x="546837" y="1166712"/>
            <a:ext cx="11187963" cy="3881538"/>
          </a:xfrm>
          <a:prstGeom prst="rect">
            <a:avLst/>
          </a:prstGeom>
        </p:spPr>
      </p:pic>
      <p:pic>
        <p:nvPicPr>
          <p:cNvPr id="6" name="Grafik 5">
            <a:extLst>
              <a:ext uri="{FF2B5EF4-FFF2-40B4-BE49-F238E27FC236}">
                <a16:creationId xmlns:a16="http://schemas.microsoft.com/office/drawing/2014/main" id="{F8900C26-34D7-BEF2-B1B6-24610ABD9774}"/>
              </a:ext>
            </a:extLst>
          </p:cNvPr>
          <p:cNvPicPr>
            <a:picLocks noChangeAspect="1"/>
          </p:cNvPicPr>
          <p:nvPr/>
        </p:nvPicPr>
        <p:blipFill rotWithShape="1">
          <a:blip r:embed="rId2">
            <a:extLst>
              <a:ext uri="{28A0092B-C50C-407E-A947-70E740481C1C}">
                <a14:useLocalDpi xmlns:a14="http://schemas.microsoft.com/office/drawing/2010/main" val="0"/>
              </a:ext>
            </a:extLst>
          </a:blip>
          <a:srcRect l="6757" t="14512" r="41621" b="59191"/>
          <a:stretch/>
        </p:blipFill>
        <p:spPr>
          <a:xfrm>
            <a:off x="546837" y="5035550"/>
            <a:ext cx="4851210" cy="1803400"/>
          </a:xfrm>
          <a:prstGeom prst="rect">
            <a:avLst/>
          </a:prstGeom>
        </p:spPr>
      </p:pic>
      <p:sp>
        <p:nvSpPr>
          <p:cNvPr id="7" name="Rechteck 6">
            <a:extLst>
              <a:ext uri="{FF2B5EF4-FFF2-40B4-BE49-F238E27FC236}">
                <a16:creationId xmlns:a16="http://schemas.microsoft.com/office/drawing/2014/main" id="{F3569B7E-2E05-0D10-5F76-C61F6AC568C8}"/>
              </a:ext>
            </a:extLst>
          </p:cNvPr>
          <p:cNvSpPr/>
          <p:nvPr/>
        </p:nvSpPr>
        <p:spPr>
          <a:xfrm>
            <a:off x="444500" y="6616700"/>
            <a:ext cx="2362200" cy="241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7877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B25828C-C225-2735-37C4-EC14F75229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41" t="20191" r="4249" b="7919"/>
          <a:stretch/>
        </p:blipFill>
        <p:spPr>
          <a:xfrm>
            <a:off x="6745303" y="1508529"/>
            <a:ext cx="5368319" cy="3226527"/>
          </a:xfrm>
          <a:prstGeom prst="rect">
            <a:avLst/>
          </a:prstGeom>
        </p:spPr>
      </p:pic>
      <p:sp>
        <p:nvSpPr>
          <p:cNvPr id="15" name="Abgerundetes Rechteck 14">
            <a:extLst>
              <a:ext uri="{FF2B5EF4-FFF2-40B4-BE49-F238E27FC236}">
                <a16:creationId xmlns:a16="http://schemas.microsoft.com/office/drawing/2014/main" id="{E4F0DD72-D598-351D-10C2-2163672C6DD2}"/>
              </a:ext>
            </a:extLst>
          </p:cNvPr>
          <p:cNvSpPr/>
          <p:nvPr/>
        </p:nvSpPr>
        <p:spPr>
          <a:xfrm>
            <a:off x="1075325" y="3868220"/>
            <a:ext cx="5129532" cy="405281"/>
          </a:xfrm>
          <a:prstGeom prst="roundRect">
            <a:avLst/>
          </a:prstGeom>
          <a:solidFill>
            <a:srgbClr val="FF0000">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itle 3"/>
          <p:cNvSpPr>
            <a:spLocks noGrp="1"/>
          </p:cNvSpPr>
          <p:nvPr>
            <p:ph type="title"/>
          </p:nvPr>
        </p:nvSpPr>
        <p:spPr>
          <a:xfrm>
            <a:off x="767126" y="457252"/>
            <a:ext cx="7545606" cy="554075"/>
          </a:xfrm>
        </p:spPr>
        <p:txBody>
          <a:bodyPr>
            <a:normAutofit/>
          </a:bodyPr>
          <a:lstStyle/>
          <a:p>
            <a:r>
              <a:rPr lang="en-US" dirty="0"/>
              <a:t>Funk in </a:t>
            </a:r>
            <a:r>
              <a:rPr lang="en-US" dirty="0" err="1"/>
              <a:t>Gebäuden</a:t>
            </a:r>
            <a:r>
              <a:rPr lang="en-US" dirty="0"/>
              <a:t> und </a:t>
            </a:r>
            <a:r>
              <a:rPr lang="en-US" dirty="0" err="1"/>
              <a:t>Tunneln</a:t>
            </a:r>
            <a:endParaRPr lang="en-US" dirty="0"/>
          </a:p>
        </p:txBody>
      </p:sp>
      <p:sp>
        <p:nvSpPr>
          <p:cNvPr id="25" name="AutoShape 2" descr="cid:0768-0002-0C-03-TJ-2">
            <a:extLst>
              <a:ext uri="{FF2B5EF4-FFF2-40B4-BE49-F238E27FC236}">
                <a16:creationId xmlns:a16="http://schemas.microsoft.com/office/drawing/2014/main" id="{5AB6D9E5-6608-9D4D-B6DE-98D20CEEE5FB}"/>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6" name="AutoShape 4" descr="cid:0768-0002-0C-03-TJ-2">
            <a:extLst>
              <a:ext uri="{FF2B5EF4-FFF2-40B4-BE49-F238E27FC236}">
                <a16:creationId xmlns:a16="http://schemas.microsoft.com/office/drawing/2014/main" id="{D56219CE-07F3-4442-B20F-BBD3C3BAC8BA}"/>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7" name="AutoShape 6" descr="cid:0768-0002-0C-03-TJ-2">
            <a:extLst>
              <a:ext uri="{FF2B5EF4-FFF2-40B4-BE49-F238E27FC236}">
                <a16:creationId xmlns:a16="http://schemas.microsoft.com/office/drawing/2014/main" id="{54993CEF-458D-4B48-AE01-56BA2957DC9C}"/>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8" name="AutoShape 8" descr="cid:0768-0002-0C-03-TJ-2">
            <a:extLst>
              <a:ext uri="{FF2B5EF4-FFF2-40B4-BE49-F238E27FC236}">
                <a16:creationId xmlns:a16="http://schemas.microsoft.com/office/drawing/2014/main" id="{EAD8C758-1D30-FC49-87D0-F177746FAAD4}"/>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9" name="AutoShape 12" descr="cid:0632-0041-0D-03-TJ-4">
            <a:extLst>
              <a:ext uri="{FF2B5EF4-FFF2-40B4-BE49-F238E27FC236}">
                <a16:creationId xmlns:a16="http://schemas.microsoft.com/office/drawing/2014/main" id="{E5FDA611-6A66-D84C-AB41-A0743528DA5B}"/>
              </a:ext>
            </a:extLst>
          </p:cNvPr>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30" name="AutoShape 14" descr="cid:0632-0041-0D-03-TJ-4">
            <a:extLst>
              <a:ext uri="{FF2B5EF4-FFF2-40B4-BE49-F238E27FC236}">
                <a16:creationId xmlns:a16="http://schemas.microsoft.com/office/drawing/2014/main" id="{A3CA30DD-7CD1-0B47-A437-D00B80A5CB1A}"/>
              </a:ext>
            </a:extLst>
          </p:cNvPr>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9" name="Title 3">
            <a:extLst>
              <a:ext uri="{FF2B5EF4-FFF2-40B4-BE49-F238E27FC236}">
                <a16:creationId xmlns:a16="http://schemas.microsoft.com/office/drawing/2014/main" id="{4A09C2EA-F304-4EC0-CECE-0DC60E05D3F1}"/>
              </a:ext>
            </a:extLst>
          </p:cNvPr>
          <p:cNvSpPr txBox="1">
            <a:spLocks/>
          </p:cNvSpPr>
          <p:nvPr/>
        </p:nvSpPr>
        <p:spPr>
          <a:xfrm>
            <a:off x="867737" y="1441319"/>
            <a:ext cx="7022229" cy="629001"/>
          </a:xfrm>
          <a:prstGeom prst="rect">
            <a:avLst/>
          </a:prstGeom>
        </p:spPr>
        <p:txBody>
          <a:bodyPr vert="horz" wrap="square" lIns="36000" tIns="0" rIns="91440" bIns="0" rtlCol="0" anchor="t" anchorCtr="0">
            <a:normAutofit/>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2400" b="0" dirty="0" err="1"/>
              <a:t>Gebäude</a:t>
            </a:r>
            <a:r>
              <a:rPr lang="en-US" sz="2400" b="0" dirty="0"/>
              <a:t> </a:t>
            </a:r>
            <a:r>
              <a:rPr lang="en-US" sz="2400" b="0" dirty="0" err="1"/>
              <a:t>müssen</a:t>
            </a:r>
            <a:r>
              <a:rPr lang="en-US" sz="2400" b="0" dirty="0"/>
              <a:t> </a:t>
            </a:r>
            <a:r>
              <a:rPr lang="en-US" sz="2400" b="0" dirty="0" err="1"/>
              <a:t>energieeffizient</a:t>
            </a:r>
            <a:r>
              <a:rPr lang="en-US" sz="2400" b="0" dirty="0"/>
              <a:t> </a:t>
            </a:r>
            <a:r>
              <a:rPr lang="en-US" sz="2400" b="0" dirty="0" err="1"/>
              <a:t>gebaut</a:t>
            </a:r>
            <a:r>
              <a:rPr lang="en-US" sz="2400" b="0" dirty="0"/>
              <a:t> </a:t>
            </a:r>
            <a:r>
              <a:rPr lang="en-US" sz="2400" b="0" dirty="0" err="1"/>
              <a:t>werden</a:t>
            </a:r>
            <a:r>
              <a:rPr lang="en-US" sz="2400" b="0" dirty="0"/>
              <a:t>.</a:t>
            </a:r>
          </a:p>
        </p:txBody>
      </p:sp>
      <p:sp>
        <p:nvSpPr>
          <p:cNvPr id="21" name="Title 3">
            <a:extLst>
              <a:ext uri="{FF2B5EF4-FFF2-40B4-BE49-F238E27FC236}">
                <a16:creationId xmlns:a16="http://schemas.microsoft.com/office/drawing/2014/main" id="{A0918208-13FE-BFCE-A0D5-708BB04E3FF0}"/>
              </a:ext>
            </a:extLst>
          </p:cNvPr>
          <p:cNvSpPr txBox="1">
            <a:spLocks/>
          </p:cNvSpPr>
          <p:nvPr/>
        </p:nvSpPr>
        <p:spPr>
          <a:xfrm>
            <a:off x="1271271" y="3866240"/>
            <a:ext cx="5129532" cy="500143"/>
          </a:xfrm>
          <a:prstGeom prst="rect">
            <a:avLst/>
          </a:prstGeom>
        </p:spPr>
        <p:txBody>
          <a:bodyPr vert="horz" wrap="square" lIns="36000" tIns="0" rIns="91440" bIns="0" rtlCol="0" anchor="t" anchorCtr="0">
            <a:normAutofit/>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2400" b="0" dirty="0"/>
              <a:t>Die </a:t>
            </a:r>
            <a:r>
              <a:rPr lang="en-US" sz="2400" b="0" dirty="0" err="1"/>
              <a:t>Funkwellen</a:t>
            </a:r>
            <a:r>
              <a:rPr lang="en-US" sz="2400" b="0" dirty="0"/>
              <a:t> </a:t>
            </a:r>
            <a:r>
              <a:rPr lang="en-US" sz="2400" b="0" dirty="0" err="1"/>
              <a:t>bleiben</a:t>
            </a:r>
            <a:r>
              <a:rPr lang="en-US" sz="2400" b="0" dirty="0"/>
              <a:t> </a:t>
            </a:r>
            <a:r>
              <a:rPr lang="en-US" sz="2400" b="0" dirty="0" err="1"/>
              <a:t>draußen</a:t>
            </a:r>
            <a:r>
              <a:rPr lang="en-US" sz="2400" b="0" dirty="0"/>
              <a:t>…</a:t>
            </a:r>
          </a:p>
        </p:txBody>
      </p:sp>
      <p:sp>
        <p:nvSpPr>
          <p:cNvPr id="22" name="Title 3">
            <a:extLst>
              <a:ext uri="{FF2B5EF4-FFF2-40B4-BE49-F238E27FC236}">
                <a16:creationId xmlns:a16="http://schemas.microsoft.com/office/drawing/2014/main" id="{AE95D622-2D76-1181-4B5E-871438B33347}"/>
              </a:ext>
            </a:extLst>
          </p:cNvPr>
          <p:cNvSpPr txBox="1">
            <a:spLocks/>
          </p:cNvSpPr>
          <p:nvPr/>
        </p:nvSpPr>
        <p:spPr>
          <a:xfrm>
            <a:off x="996947" y="2050466"/>
            <a:ext cx="6083121" cy="1592779"/>
          </a:xfrm>
          <a:prstGeom prst="rect">
            <a:avLst/>
          </a:prstGeom>
        </p:spPr>
        <p:txBody>
          <a:bodyPr vert="horz" wrap="square" lIns="36000" tIns="0" rIns="91440" bIns="0" rtlCol="0" anchor="t" anchorCtr="0">
            <a:normAutofit fontScale="85000" lnSpcReduction="100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pPr marL="342900" indent="-342900">
              <a:buFontTx/>
              <a:buChar char="-"/>
            </a:pPr>
            <a:r>
              <a:rPr lang="en-US" sz="2400" b="0" dirty="0"/>
              <a:t>Fenster </a:t>
            </a:r>
            <a:r>
              <a:rPr lang="en-US" sz="2400" b="0" dirty="0" err="1"/>
              <a:t>werden</a:t>
            </a:r>
            <a:r>
              <a:rPr lang="en-US" sz="2400" b="0" dirty="0"/>
              <a:t> </a:t>
            </a:r>
            <a:r>
              <a:rPr lang="en-US" sz="2400" b="0" dirty="0" err="1"/>
              <a:t>zur</a:t>
            </a:r>
            <a:r>
              <a:rPr lang="en-US" sz="2400" b="0" dirty="0"/>
              <a:t> </a:t>
            </a:r>
            <a:r>
              <a:rPr lang="en-US" sz="2400" b="0" dirty="0" err="1"/>
              <a:t>Vermeidung</a:t>
            </a:r>
            <a:r>
              <a:rPr lang="en-US" sz="2400" b="0" dirty="0"/>
              <a:t> von </a:t>
            </a:r>
            <a:r>
              <a:rPr lang="en-US" sz="2400" b="0" dirty="0" err="1"/>
              <a:t>Wärmeeindringung</a:t>
            </a:r>
            <a:r>
              <a:rPr lang="en-US" sz="2400" b="0" dirty="0"/>
              <a:t> </a:t>
            </a:r>
            <a:r>
              <a:rPr lang="en-US" sz="2400" b="0" dirty="0" err="1"/>
              <a:t>bedampft</a:t>
            </a:r>
            <a:r>
              <a:rPr lang="en-US" sz="2400" b="0" dirty="0"/>
              <a:t>.</a:t>
            </a:r>
          </a:p>
          <a:p>
            <a:pPr marL="342900" indent="-342900">
              <a:buFontTx/>
              <a:buChar char="-"/>
            </a:pPr>
            <a:endParaRPr lang="en-US" sz="2400" b="0" dirty="0"/>
          </a:p>
          <a:p>
            <a:pPr marL="342900" indent="-342900">
              <a:buFontTx/>
              <a:buChar char="-"/>
            </a:pPr>
            <a:r>
              <a:rPr lang="en-US" sz="2400" b="0" dirty="0" err="1"/>
              <a:t>Hohe</a:t>
            </a:r>
            <a:r>
              <a:rPr lang="en-US" sz="2400" b="0" dirty="0"/>
              <a:t> </a:t>
            </a:r>
            <a:r>
              <a:rPr lang="en-US" sz="2400" b="0" dirty="0" err="1"/>
              <a:t>Wandisolierung</a:t>
            </a:r>
            <a:r>
              <a:rPr lang="en-US" sz="2400" b="0" dirty="0"/>
              <a:t> </a:t>
            </a:r>
            <a:r>
              <a:rPr lang="en-US" sz="2400" b="0" dirty="0" err="1"/>
              <a:t>erfordert</a:t>
            </a:r>
            <a:r>
              <a:rPr lang="en-US" sz="2400" b="0" dirty="0"/>
              <a:t> </a:t>
            </a:r>
            <a:r>
              <a:rPr lang="en-US" sz="2400" b="0" dirty="0" err="1"/>
              <a:t>Dämm</a:t>
            </a:r>
            <a:r>
              <a:rPr lang="en-US" sz="2400" b="0" dirty="0"/>
              <a:t>-Material, das die </a:t>
            </a:r>
            <a:r>
              <a:rPr lang="en-US" sz="2400" b="0" dirty="0" err="1"/>
              <a:t>Funkwellen</a:t>
            </a:r>
            <a:r>
              <a:rPr lang="en-US" sz="2400" b="0" dirty="0"/>
              <a:t> </a:t>
            </a:r>
            <a:r>
              <a:rPr lang="en-US" sz="2400" b="0" dirty="0" err="1"/>
              <a:t>nicht</a:t>
            </a:r>
            <a:r>
              <a:rPr lang="en-US" sz="2400" b="0" dirty="0"/>
              <a:t> </a:t>
            </a:r>
            <a:r>
              <a:rPr lang="en-US" sz="2400" b="0" dirty="0" err="1"/>
              <a:t>durchlässt</a:t>
            </a:r>
            <a:r>
              <a:rPr lang="en-US" sz="2400" b="0" dirty="0"/>
              <a:t>.</a:t>
            </a:r>
          </a:p>
        </p:txBody>
      </p:sp>
      <p:sp>
        <p:nvSpPr>
          <p:cNvPr id="23" name="Title 3">
            <a:extLst>
              <a:ext uri="{FF2B5EF4-FFF2-40B4-BE49-F238E27FC236}">
                <a16:creationId xmlns:a16="http://schemas.microsoft.com/office/drawing/2014/main" id="{A7D9F642-2102-7D8F-BB11-2705AFAD1E6D}"/>
              </a:ext>
            </a:extLst>
          </p:cNvPr>
          <p:cNvSpPr txBox="1">
            <a:spLocks/>
          </p:cNvSpPr>
          <p:nvPr/>
        </p:nvSpPr>
        <p:spPr>
          <a:xfrm>
            <a:off x="1160941" y="5144121"/>
            <a:ext cx="5702027" cy="254162"/>
          </a:xfrm>
          <a:prstGeom prst="rect">
            <a:avLst/>
          </a:prstGeom>
        </p:spPr>
        <p:txBody>
          <a:bodyPr vert="horz" wrap="square" lIns="36000" tIns="0" rIns="91440" bIns="0" rtlCol="0" anchor="t" anchorCtr="0">
            <a:normAutofit lnSpcReduction="100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1800" b="0" dirty="0"/>
              <a:t>Die </a:t>
            </a:r>
            <a:r>
              <a:rPr lang="en-US" sz="1800" b="0" dirty="0" err="1"/>
              <a:t>Mieter</a:t>
            </a:r>
            <a:r>
              <a:rPr lang="en-US" sz="1800" b="0" dirty="0"/>
              <a:t> </a:t>
            </a:r>
            <a:r>
              <a:rPr lang="en-US" sz="1800" b="0" dirty="0" err="1"/>
              <a:t>wollen</a:t>
            </a:r>
            <a:r>
              <a:rPr lang="en-US" sz="1800" b="0" dirty="0"/>
              <a:t> </a:t>
            </a:r>
            <a:r>
              <a:rPr lang="en-US" sz="1800" b="0" dirty="0" err="1"/>
              <a:t>im</a:t>
            </a:r>
            <a:r>
              <a:rPr lang="en-US" sz="1800" b="0" dirty="0"/>
              <a:t> </a:t>
            </a:r>
            <a:r>
              <a:rPr lang="en-US" sz="1800" b="0" dirty="0" err="1"/>
              <a:t>Büro</a:t>
            </a:r>
            <a:r>
              <a:rPr lang="en-US" sz="1800" b="0" dirty="0"/>
              <a:t> </a:t>
            </a:r>
            <a:r>
              <a:rPr lang="en-US" sz="1800" b="0" dirty="0" err="1"/>
              <a:t>mobil</a:t>
            </a:r>
            <a:r>
              <a:rPr lang="en-US" sz="1800" b="0" dirty="0"/>
              <a:t> </a:t>
            </a:r>
            <a:r>
              <a:rPr lang="en-US" sz="1800" b="0" dirty="0" err="1"/>
              <a:t>erreichbar</a:t>
            </a:r>
            <a:r>
              <a:rPr lang="en-US" sz="1800" b="0" dirty="0"/>
              <a:t> sein.</a:t>
            </a:r>
          </a:p>
        </p:txBody>
      </p:sp>
      <p:sp>
        <p:nvSpPr>
          <p:cNvPr id="16" name="Title 3">
            <a:extLst>
              <a:ext uri="{FF2B5EF4-FFF2-40B4-BE49-F238E27FC236}">
                <a16:creationId xmlns:a16="http://schemas.microsoft.com/office/drawing/2014/main" id="{4F4190B6-10AF-E89D-F2A6-6A8605C75A30}"/>
              </a:ext>
            </a:extLst>
          </p:cNvPr>
          <p:cNvSpPr txBox="1">
            <a:spLocks/>
          </p:cNvSpPr>
          <p:nvPr/>
        </p:nvSpPr>
        <p:spPr>
          <a:xfrm>
            <a:off x="813667" y="4649983"/>
            <a:ext cx="7628275" cy="405281"/>
          </a:xfrm>
          <a:prstGeom prst="rect">
            <a:avLst/>
          </a:prstGeom>
        </p:spPr>
        <p:txBody>
          <a:bodyPr vert="horz" wrap="square" lIns="36000" tIns="0" rIns="91440" bIns="0" rtlCol="0" anchor="t" anchorCtr="0">
            <a:normAutofit/>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pPr marL="342900" indent="-342900">
              <a:buFontTx/>
              <a:buChar char="-"/>
            </a:pPr>
            <a:r>
              <a:rPr lang="en-US" sz="2400" b="0" dirty="0" err="1"/>
              <a:t>Bürogebäude</a:t>
            </a:r>
            <a:r>
              <a:rPr lang="en-US" sz="2400" b="0" dirty="0"/>
              <a:t> </a:t>
            </a:r>
            <a:r>
              <a:rPr lang="en-US" sz="2400" b="0" dirty="0" err="1"/>
              <a:t>ohne</a:t>
            </a:r>
            <a:r>
              <a:rPr lang="en-US" sz="2400" b="0" dirty="0"/>
              <a:t> Handy-</a:t>
            </a:r>
            <a:r>
              <a:rPr lang="en-US" sz="2400" b="0" dirty="0" err="1"/>
              <a:t>Versorgung</a:t>
            </a:r>
            <a:r>
              <a:rPr lang="en-US" sz="2400" b="0" dirty="0"/>
              <a:t> ? </a:t>
            </a:r>
          </a:p>
        </p:txBody>
      </p:sp>
      <p:sp>
        <p:nvSpPr>
          <p:cNvPr id="17" name="Title 3">
            <a:extLst>
              <a:ext uri="{FF2B5EF4-FFF2-40B4-BE49-F238E27FC236}">
                <a16:creationId xmlns:a16="http://schemas.microsoft.com/office/drawing/2014/main" id="{DDF115BD-367E-13FC-3C4A-05D85314DB56}"/>
              </a:ext>
            </a:extLst>
          </p:cNvPr>
          <p:cNvSpPr txBox="1">
            <a:spLocks/>
          </p:cNvSpPr>
          <p:nvPr/>
        </p:nvSpPr>
        <p:spPr>
          <a:xfrm>
            <a:off x="813667" y="5673530"/>
            <a:ext cx="7628275" cy="437613"/>
          </a:xfrm>
          <a:prstGeom prst="rect">
            <a:avLst/>
          </a:prstGeom>
        </p:spPr>
        <p:txBody>
          <a:bodyPr vert="horz" wrap="square" lIns="36000" tIns="0" rIns="91440" bIns="0" rtlCol="0" anchor="t" anchorCtr="0">
            <a:normAutofit/>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pPr marL="342900" indent="-342900">
              <a:buFontTx/>
              <a:buChar char="-"/>
            </a:pPr>
            <a:r>
              <a:rPr lang="en-US" sz="2400" b="0" dirty="0" err="1"/>
              <a:t>Einkaufszentrum</a:t>
            </a:r>
            <a:r>
              <a:rPr lang="en-US" sz="2400" b="0" dirty="0"/>
              <a:t> </a:t>
            </a:r>
            <a:r>
              <a:rPr lang="en-US" sz="2400" b="0" dirty="0" err="1"/>
              <a:t>ohne</a:t>
            </a:r>
            <a:r>
              <a:rPr lang="en-US" sz="2400" b="0" dirty="0"/>
              <a:t> Funk für </a:t>
            </a:r>
            <a:r>
              <a:rPr lang="en-US" sz="2400" b="0" dirty="0" err="1"/>
              <a:t>Rettungskräfte</a:t>
            </a:r>
            <a:r>
              <a:rPr lang="en-US" sz="2400" b="0" dirty="0"/>
              <a:t> ?</a:t>
            </a:r>
          </a:p>
        </p:txBody>
      </p:sp>
      <p:sp>
        <p:nvSpPr>
          <p:cNvPr id="18" name="Title 3">
            <a:extLst>
              <a:ext uri="{FF2B5EF4-FFF2-40B4-BE49-F238E27FC236}">
                <a16:creationId xmlns:a16="http://schemas.microsoft.com/office/drawing/2014/main" id="{2547C2D0-ECD7-49F4-E72F-F8A787ECD32F}"/>
              </a:ext>
            </a:extLst>
          </p:cNvPr>
          <p:cNvSpPr txBox="1">
            <a:spLocks/>
          </p:cNvSpPr>
          <p:nvPr/>
        </p:nvSpPr>
        <p:spPr>
          <a:xfrm>
            <a:off x="1160940" y="6126529"/>
            <a:ext cx="5702027" cy="254162"/>
          </a:xfrm>
          <a:prstGeom prst="rect">
            <a:avLst/>
          </a:prstGeom>
        </p:spPr>
        <p:txBody>
          <a:bodyPr vert="horz" wrap="square" lIns="36000" tIns="0" rIns="91440" bIns="0" rtlCol="0" anchor="t" anchorCtr="0">
            <a:normAutofit lnSpcReduction="100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1800" b="0" dirty="0"/>
              <a:t>Dann </a:t>
            </a:r>
            <a:r>
              <a:rPr lang="en-US" sz="1800" b="0" dirty="0" err="1"/>
              <a:t>gibt</a:t>
            </a:r>
            <a:r>
              <a:rPr lang="en-US" sz="1800" b="0" dirty="0"/>
              <a:t> es </a:t>
            </a:r>
            <a:r>
              <a:rPr lang="en-US" sz="1800" b="0" dirty="0" err="1"/>
              <a:t>keine</a:t>
            </a:r>
            <a:r>
              <a:rPr lang="en-US" sz="1800" b="0" dirty="0"/>
              <a:t> </a:t>
            </a:r>
            <a:r>
              <a:rPr lang="en-US" sz="1800" b="0" dirty="0" err="1"/>
              <a:t>Betriebsgenehmigung</a:t>
            </a:r>
            <a:r>
              <a:rPr lang="en-US" sz="1800" b="0" dirty="0"/>
              <a:t>.</a:t>
            </a:r>
          </a:p>
        </p:txBody>
      </p:sp>
      <p:sp>
        <p:nvSpPr>
          <p:cNvPr id="31" name="Rechteck 30">
            <a:extLst>
              <a:ext uri="{FF2B5EF4-FFF2-40B4-BE49-F238E27FC236}">
                <a16:creationId xmlns:a16="http://schemas.microsoft.com/office/drawing/2014/main" id="{060E8962-C647-57F4-4E63-F92108200910}"/>
              </a:ext>
            </a:extLst>
          </p:cNvPr>
          <p:cNvSpPr/>
          <p:nvPr/>
        </p:nvSpPr>
        <p:spPr>
          <a:xfrm>
            <a:off x="444500" y="6616700"/>
            <a:ext cx="2362200" cy="241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6737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p:bldP spid="23" grpId="0"/>
      <p:bldP spid="16" grpId="0"/>
      <p:bldP spid="17"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utoShape 2" descr="cid:0768-0002-0C-03-TJ-2">
            <a:extLst>
              <a:ext uri="{FF2B5EF4-FFF2-40B4-BE49-F238E27FC236}">
                <a16:creationId xmlns:a16="http://schemas.microsoft.com/office/drawing/2014/main" id="{5AB6D9E5-6608-9D4D-B6DE-98D20CEEE5FB}"/>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6" name="AutoShape 4" descr="cid:0768-0002-0C-03-TJ-2">
            <a:extLst>
              <a:ext uri="{FF2B5EF4-FFF2-40B4-BE49-F238E27FC236}">
                <a16:creationId xmlns:a16="http://schemas.microsoft.com/office/drawing/2014/main" id="{D56219CE-07F3-4442-B20F-BBD3C3BAC8BA}"/>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7" name="AutoShape 6" descr="cid:0768-0002-0C-03-TJ-2">
            <a:extLst>
              <a:ext uri="{FF2B5EF4-FFF2-40B4-BE49-F238E27FC236}">
                <a16:creationId xmlns:a16="http://schemas.microsoft.com/office/drawing/2014/main" id="{54993CEF-458D-4B48-AE01-56BA2957DC9C}"/>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8" name="AutoShape 8" descr="cid:0768-0002-0C-03-TJ-2">
            <a:extLst>
              <a:ext uri="{FF2B5EF4-FFF2-40B4-BE49-F238E27FC236}">
                <a16:creationId xmlns:a16="http://schemas.microsoft.com/office/drawing/2014/main" id="{EAD8C758-1D30-FC49-87D0-F177746FAAD4}"/>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9" name="AutoShape 12" descr="cid:0632-0041-0D-03-TJ-4">
            <a:extLst>
              <a:ext uri="{FF2B5EF4-FFF2-40B4-BE49-F238E27FC236}">
                <a16:creationId xmlns:a16="http://schemas.microsoft.com/office/drawing/2014/main" id="{E5FDA611-6A66-D84C-AB41-A0743528DA5B}"/>
              </a:ext>
            </a:extLst>
          </p:cNvPr>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30" name="AutoShape 14" descr="cid:0632-0041-0D-03-TJ-4">
            <a:extLst>
              <a:ext uri="{FF2B5EF4-FFF2-40B4-BE49-F238E27FC236}">
                <a16:creationId xmlns:a16="http://schemas.microsoft.com/office/drawing/2014/main" id="{A3CA30DD-7CD1-0B47-A437-D00B80A5CB1A}"/>
              </a:ext>
            </a:extLst>
          </p:cNvPr>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3" name="Title 3">
            <a:extLst>
              <a:ext uri="{FF2B5EF4-FFF2-40B4-BE49-F238E27FC236}">
                <a16:creationId xmlns:a16="http://schemas.microsoft.com/office/drawing/2014/main" id="{D04EEA4C-007D-5D47-862C-04A32FA3E6CB}"/>
              </a:ext>
            </a:extLst>
          </p:cNvPr>
          <p:cNvSpPr txBox="1">
            <a:spLocks/>
          </p:cNvSpPr>
          <p:nvPr/>
        </p:nvSpPr>
        <p:spPr>
          <a:xfrm>
            <a:off x="621842" y="5946003"/>
            <a:ext cx="3980692" cy="349961"/>
          </a:xfrm>
          <a:prstGeom prst="rect">
            <a:avLst/>
          </a:prstGeom>
        </p:spPr>
        <p:txBody>
          <a:bodyPr vert="horz" wrap="square" lIns="36000" tIns="0" rIns="91440" bIns="0" rtlCol="0" anchor="t" anchorCtr="0">
            <a:normAutofit/>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1800" b="0" dirty="0" err="1"/>
              <a:t>Beispiel</a:t>
            </a:r>
            <a:r>
              <a:rPr lang="en-US" sz="1800" b="0" dirty="0"/>
              <a:t> : </a:t>
            </a:r>
            <a:r>
              <a:rPr lang="en-US" sz="1800" b="0" dirty="0" err="1"/>
              <a:t>Signalverteilung</a:t>
            </a:r>
            <a:endParaRPr lang="en-US" sz="1800" b="0" dirty="0"/>
          </a:p>
        </p:txBody>
      </p:sp>
      <p:pic>
        <p:nvPicPr>
          <p:cNvPr id="6" name="Grafik 5">
            <a:extLst>
              <a:ext uri="{FF2B5EF4-FFF2-40B4-BE49-F238E27FC236}">
                <a16:creationId xmlns:a16="http://schemas.microsoft.com/office/drawing/2014/main" id="{599E479A-6772-E94F-BA9F-0C61B664548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41323" y="1180774"/>
            <a:ext cx="3531554" cy="4602736"/>
          </a:xfrm>
          <a:prstGeom prst="rect">
            <a:avLst/>
          </a:prstGeom>
        </p:spPr>
      </p:pic>
      <p:pic>
        <p:nvPicPr>
          <p:cNvPr id="8" name="Grafik 7">
            <a:extLst>
              <a:ext uri="{FF2B5EF4-FFF2-40B4-BE49-F238E27FC236}">
                <a16:creationId xmlns:a16="http://schemas.microsoft.com/office/drawing/2014/main" id="{38F08A3E-CA5F-304E-8307-2DCD844E3FC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6126" y="1180774"/>
            <a:ext cx="3450004" cy="4496451"/>
          </a:xfrm>
          <a:prstGeom prst="rect">
            <a:avLst/>
          </a:prstGeom>
        </p:spPr>
      </p:pic>
      <p:sp>
        <p:nvSpPr>
          <p:cNvPr id="12" name="Title 3">
            <a:extLst>
              <a:ext uri="{FF2B5EF4-FFF2-40B4-BE49-F238E27FC236}">
                <a16:creationId xmlns:a16="http://schemas.microsoft.com/office/drawing/2014/main" id="{88FA4A66-D858-7BB3-5729-AB8CE9FE81CD}"/>
              </a:ext>
            </a:extLst>
          </p:cNvPr>
          <p:cNvSpPr txBox="1">
            <a:spLocks/>
          </p:cNvSpPr>
          <p:nvPr/>
        </p:nvSpPr>
        <p:spPr>
          <a:xfrm>
            <a:off x="767126" y="457252"/>
            <a:ext cx="5830449" cy="554075"/>
          </a:xfrm>
          <a:prstGeom prst="rect">
            <a:avLst/>
          </a:prstGeom>
        </p:spPr>
        <p:txBody>
          <a:bodyPr vert="horz" wrap="square" lIns="36000" tIns="0" rIns="91440" bIns="0" rtlCol="0" anchor="t" anchorCtr="0">
            <a:normAutofit fontScale="900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a:t>DAS Signalverteilsyssteme</a:t>
            </a:r>
            <a:endParaRPr lang="en-US" dirty="0"/>
          </a:p>
        </p:txBody>
      </p:sp>
      <p:sp>
        <p:nvSpPr>
          <p:cNvPr id="15" name="Title 3">
            <a:extLst>
              <a:ext uri="{FF2B5EF4-FFF2-40B4-BE49-F238E27FC236}">
                <a16:creationId xmlns:a16="http://schemas.microsoft.com/office/drawing/2014/main" id="{9BBC866F-30B3-6AE7-3173-981B4BC9647F}"/>
              </a:ext>
            </a:extLst>
          </p:cNvPr>
          <p:cNvSpPr txBox="1">
            <a:spLocks/>
          </p:cNvSpPr>
          <p:nvPr/>
        </p:nvSpPr>
        <p:spPr>
          <a:xfrm>
            <a:off x="4844498" y="6063887"/>
            <a:ext cx="1930877" cy="464154"/>
          </a:xfrm>
          <a:prstGeom prst="rect">
            <a:avLst/>
          </a:prstGeom>
        </p:spPr>
        <p:txBody>
          <a:bodyPr vert="horz" wrap="square" lIns="36000" tIns="0" rIns="91440" bIns="0" rtlCol="0" anchor="t" anchorCtr="0">
            <a:normAutofit fontScale="92500" lnSpcReduction="200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1800" b="0" dirty="0" err="1"/>
              <a:t>Signalverteilung</a:t>
            </a:r>
            <a:r>
              <a:rPr lang="en-US" sz="1800" b="0" dirty="0"/>
              <a:t> </a:t>
            </a:r>
          </a:p>
          <a:p>
            <a:r>
              <a:rPr lang="en-US" sz="1800" b="0" dirty="0" err="1"/>
              <a:t>mit</a:t>
            </a:r>
            <a:r>
              <a:rPr lang="en-US" sz="1800" b="0" dirty="0"/>
              <a:t> </a:t>
            </a:r>
            <a:r>
              <a:rPr lang="en-US" sz="1800" b="0" dirty="0" err="1"/>
              <a:t>Richtkoppler</a:t>
            </a:r>
            <a:endParaRPr lang="en-US" sz="1800" b="0" dirty="0"/>
          </a:p>
        </p:txBody>
      </p:sp>
      <p:pic>
        <p:nvPicPr>
          <p:cNvPr id="7" name="Grafik 6">
            <a:extLst>
              <a:ext uri="{FF2B5EF4-FFF2-40B4-BE49-F238E27FC236}">
                <a16:creationId xmlns:a16="http://schemas.microsoft.com/office/drawing/2014/main" id="{C364384C-DC56-5917-524B-BFF3E2D964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7850" y="1221542"/>
            <a:ext cx="3467100" cy="4521200"/>
          </a:xfrm>
          <a:prstGeom prst="rect">
            <a:avLst/>
          </a:prstGeom>
        </p:spPr>
      </p:pic>
      <p:sp>
        <p:nvSpPr>
          <p:cNvPr id="19" name="Title 3">
            <a:extLst>
              <a:ext uri="{FF2B5EF4-FFF2-40B4-BE49-F238E27FC236}">
                <a16:creationId xmlns:a16="http://schemas.microsoft.com/office/drawing/2014/main" id="{B44EE172-36B8-A970-C8AC-36EF817FAAD8}"/>
              </a:ext>
            </a:extLst>
          </p:cNvPr>
          <p:cNvSpPr txBox="1">
            <a:spLocks/>
          </p:cNvSpPr>
          <p:nvPr/>
        </p:nvSpPr>
        <p:spPr>
          <a:xfrm>
            <a:off x="8680450" y="6063887"/>
            <a:ext cx="1930877" cy="464154"/>
          </a:xfrm>
          <a:prstGeom prst="rect">
            <a:avLst/>
          </a:prstGeom>
        </p:spPr>
        <p:txBody>
          <a:bodyPr vert="horz" wrap="square" lIns="36000" tIns="0" rIns="91440" bIns="0" rtlCol="0" anchor="t" anchorCtr="0">
            <a:normAutofit fontScale="92500" lnSpcReduction="200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1800" b="0" dirty="0" err="1"/>
              <a:t>Signalverteilung</a:t>
            </a:r>
            <a:r>
              <a:rPr lang="en-US" sz="1800" b="0" dirty="0"/>
              <a:t> </a:t>
            </a:r>
          </a:p>
          <a:p>
            <a:r>
              <a:rPr lang="en-US" sz="1800" b="0" dirty="0" err="1"/>
              <a:t>mit</a:t>
            </a:r>
            <a:r>
              <a:rPr lang="en-US" sz="1800" b="0" dirty="0"/>
              <a:t> Tapper</a:t>
            </a:r>
          </a:p>
        </p:txBody>
      </p:sp>
      <p:sp>
        <p:nvSpPr>
          <p:cNvPr id="20" name="Rechteck 19">
            <a:extLst>
              <a:ext uri="{FF2B5EF4-FFF2-40B4-BE49-F238E27FC236}">
                <a16:creationId xmlns:a16="http://schemas.microsoft.com/office/drawing/2014/main" id="{E08F4398-B399-7BA6-C83F-D1516AB66491}"/>
              </a:ext>
            </a:extLst>
          </p:cNvPr>
          <p:cNvSpPr/>
          <p:nvPr/>
        </p:nvSpPr>
        <p:spPr>
          <a:xfrm>
            <a:off x="444500" y="6616700"/>
            <a:ext cx="2362200" cy="241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2931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000" y="1587690"/>
            <a:ext cx="10515600" cy="1392577"/>
          </a:xfrm>
        </p:spPr>
        <p:txBody>
          <a:bodyPr>
            <a:normAutofit fontScale="85000" lnSpcReduction="20000"/>
          </a:bodyPr>
          <a:lstStyle/>
          <a:p>
            <a:pPr marL="0" indent="0">
              <a:buNone/>
            </a:pPr>
            <a:r>
              <a:rPr lang="en-US" sz="2100" b="1" dirty="0"/>
              <a:t>PIM = Passive Intermodulation</a:t>
            </a:r>
          </a:p>
          <a:p>
            <a:pPr marL="0" indent="0">
              <a:buNone/>
            </a:pPr>
            <a:endParaRPr lang="en-US" sz="1800" b="1" dirty="0"/>
          </a:p>
          <a:p>
            <a:r>
              <a:rPr lang="de-DE" dirty="0" err="1"/>
              <a:t>Unerwünschte</a:t>
            </a:r>
            <a:r>
              <a:rPr lang="de-DE" dirty="0"/>
              <a:t> Signale, die durch Mischen von zwei oder mehreren HF </a:t>
            </a:r>
            <a:r>
              <a:rPr lang="de-DE" dirty="0" err="1"/>
              <a:t>Trägern</a:t>
            </a:r>
            <a:r>
              <a:rPr lang="de-DE" dirty="0"/>
              <a:t> in nicht linearen passiven Komponenten (z.B. Antennen, Filter, Kabel oder Stecker) entstehen.</a:t>
            </a:r>
            <a:endParaRPr lang="en-US" sz="1800" dirty="0"/>
          </a:p>
          <a:p>
            <a:endParaRPr lang="en-US" dirty="0"/>
          </a:p>
          <a:p>
            <a:endParaRPr lang="en-US" dirty="0"/>
          </a:p>
          <a:p>
            <a:endParaRPr lang="da-DK" dirty="0"/>
          </a:p>
        </p:txBody>
      </p:sp>
      <p:sp>
        <p:nvSpPr>
          <p:cNvPr id="2" name="Pladsholder til diasnummer 1"/>
          <p:cNvSpPr>
            <a:spLocks noGrp="1"/>
          </p:cNvSpPr>
          <p:nvPr>
            <p:ph type="sldNum" sz="quarter" idx="4294967295"/>
          </p:nvPr>
        </p:nvSpPr>
        <p:spPr>
          <a:xfrm>
            <a:off x="9347200" y="7173913"/>
            <a:ext cx="2844800" cy="365125"/>
          </a:xfrm>
        </p:spPr>
        <p:txBody>
          <a:bodyPr/>
          <a:lstStyle/>
          <a:p>
            <a:pPr>
              <a:defRPr/>
            </a:pPr>
            <a:fld id="{C444CF8F-BF87-4D77-9FF0-2E3A05160104}" type="slidenum">
              <a:rPr lang="da-DK" smtClean="0"/>
              <a:pPr>
                <a:defRPr/>
              </a:pPr>
              <a:t>21</a:t>
            </a:fld>
            <a:endParaRPr lang="da-DK"/>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394" b="100000" l="9835" r="100000"/>
                    </a14:imgEffect>
                  </a14:imgLayer>
                </a14:imgProps>
              </a:ext>
              <a:ext uri="{28A0092B-C50C-407E-A947-70E740481C1C}">
                <a14:useLocalDpi xmlns:a14="http://schemas.microsoft.com/office/drawing/2010/main" val="0"/>
              </a:ext>
            </a:extLst>
          </a:blip>
          <a:srcRect t="7838"/>
          <a:stretch/>
        </p:blipFill>
        <p:spPr>
          <a:xfrm rot="7214473">
            <a:off x="928063" y="3565577"/>
            <a:ext cx="3978837" cy="2312828"/>
          </a:xfrm>
          <a:prstGeom prst="rect">
            <a:avLst/>
          </a:prstGeom>
        </p:spPr>
      </p:pic>
      <p:pic>
        <p:nvPicPr>
          <p:cNvPr id="12"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89891" l="9923" r="94948"/>
                    </a14:imgEffect>
                  </a14:imgLayer>
                </a14:imgProps>
              </a:ext>
              <a:ext uri="{28A0092B-C50C-407E-A947-70E740481C1C}">
                <a14:useLocalDpi xmlns:a14="http://schemas.microsoft.com/office/drawing/2010/main" val="0"/>
              </a:ext>
            </a:extLst>
          </a:blip>
          <a:stretch>
            <a:fillRect/>
          </a:stretch>
        </p:blipFill>
        <p:spPr>
          <a:xfrm rot="612860">
            <a:off x="4486575" y="2541640"/>
            <a:ext cx="6543466" cy="4360705"/>
          </a:xfrm>
          <a:prstGeom prst="rect">
            <a:avLst/>
          </a:prstGeom>
        </p:spPr>
      </p:pic>
      <p:sp>
        <p:nvSpPr>
          <p:cNvPr id="8" name="Text Placeholder 4">
            <a:extLst>
              <a:ext uri="{FF2B5EF4-FFF2-40B4-BE49-F238E27FC236}">
                <a16:creationId xmlns:a16="http://schemas.microsoft.com/office/drawing/2014/main" id="{53E63FFF-960E-4E19-9B77-60677A332B3A}"/>
              </a:ext>
            </a:extLst>
          </p:cNvPr>
          <p:cNvSpPr txBox="1">
            <a:spLocks/>
          </p:cNvSpPr>
          <p:nvPr/>
        </p:nvSpPr>
        <p:spPr>
          <a:xfrm>
            <a:off x="684000" y="1011428"/>
            <a:ext cx="10945812" cy="5762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85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85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85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85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8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dirty="0" err="1"/>
              <a:t>Was</a:t>
            </a:r>
            <a:r>
              <a:rPr lang="da-DK" dirty="0"/>
              <a:t> </a:t>
            </a:r>
            <a:r>
              <a:rPr lang="da-DK" dirty="0" err="1"/>
              <a:t>ist</a:t>
            </a:r>
            <a:r>
              <a:rPr lang="da-DK" dirty="0"/>
              <a:t> PIM ?</a:t>
            </a:r>
          </a:p>
        </p:txBody>
      </p:sp>
      <p:sp>
        <p:nvSpPr>
          <p:cNvPr id="6" name="Title 5">
            <a:extLst>
              <a:ext uri="{FF2B5EF4-FFF2-40B4-BE49-F238E27FC236}">
                <a16:creationId xmlns:a16="http://schemas.microsoft.com/office/drawing/2014/main" id="{50DF7F2C-47A6-4844-AA87-7EB56291D3B3}"/>
              </a:ext>
            </a:extLst>
          </p:cNvPr>
          <p:cNvSpPr>
            <a:spLocks noGrp="1"/>
          </p:cNvSpPr>
          <p:nvPr>
            <p:ph type="title"/>
          </p:nvPr>
        </p:nvSpPr>
        <p:spPr/>
        <p:txBody>
          <a:bodyPr/>
          <a:lstStyle/>
          <a:p>
            <a:r>
              <a:rPr lang="en-GB" dirty="0"/>
              <a:t>Passive Intermodulation</a:t>
            </a:r>
          </a:p>
        </p:txBody>
      </p:sp>
      <p:sp>
        <p:nvSpPr>
          <p:cNvPr id="9" name="Rechteck 8">
            <a:extLst>
              <a:ext uri="{FF2B5EF4-FFF2-40B4-BE49-F238E27FC236}">
                <a16:creationId xmlns:a16="http://schemas.microsoft.com/office/drawing/2014/main" id="{789DE5F8-E2A0-9A02-2BA8-58A9F1227598}"/>
              </a:ext>
            </a:extLst>
          </p:cNvPr>
          <p:cNvSpPr/>
          <p:nvPr/>
        </p:nvSpPr>
        <p:spPr>
          <a:xfrm>
            <a:off x="444500" y="6616700"/>
            <a:ext cx="2362200" cy="241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76098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Title 1"/>
          <p:cNvSpPr>
            <a:spLocks noGrp="1"/>
          </p:cNvSpPr>
          <p:nvPr>
            <p:ph type="title"/>
          </p:nvPr>
        </p:nvSpPr>
        <p:spPr/>
        <p:txBody>
          <a:bodyPr/>
          <a:lstStyle/>
          <a:p>
            <a:r>
              <a:rPr lang="en-GB" dirty="0"/>
              <a:t>Passive Intermodulation</a:t>
            </a:r>
            <a:endParaRPr lang="da-DK" dirty="0"/>
          </a:p>
        </p:txBody>
      </p:sp>
      <p:sp>
        <p:nvSpPr>
          <p:cNvPr id="2" name="Pladsholder til diasnummer 1"/>
          <p:cNvSpPr>
            <a:spLocks noGrp="1"/>
          </p:cNvSpPr>
          <p:nvPr>
            <p:ph type="sldNum" sz="quarter" idx="4294967295"/>
          </p:nvPr>
        </p:nvSpPr>
        <p:spPr>
          <a:xfrm>
            <a:off x="9347200" y="7173913"/>
            <a:ext cx="2844800" cy="365125"/>
          </a:xfrm>
        </p:spPr>
        <p:txBody>
          <a:bodyPr/>
          <a:lstStyle/>
          <a:p>
            <a:fld id="{C444CF8F-BF87-4D77-9FF0-2E3A05160104}" type="slidenum">
              <a:rPr lang="da-DK" smtClean="0"/>
              <a:pPr/>
              <a:t>22</a:t>
            </a:fld>
            <a:endParaRPr lang="da-DK"/>
          </a:p>
        </p:txBody>
      </p:sp>
      <p:pic>
        <p:nvPicPr>
          <p:cNvPr id="7" name="Billede 10"/>
          <p:cNvPicPr>
            <a:picLocks noChangeAspect="1"/>
          </p:cNvPicPr>
          <p:nvPr/>
        </p:nvPicPr>
        <p:blipFill>
          <a:blip r:embed="rId3"/>
          <a:stretch>
            <a:fillRect/>
          </a:stretch>
        </p:blipFill>
        <p:spPr>
          <a:xfrm>
            <a:off x="2623233" y="3436424"/>
            <a:ext cx="7947461" cy="1872000"/>
          </a:xfrm>
          <a:prstGeom prst="rect">
            <a:avLst/>
          </a:prstGeom>
        </p:spPr>
      </p:pic>
      <p:sp>
        <p:nvSpPr>
          <p:cNvPr id="11" name="Rechteck 10">
            <a:extLst>
              <a:ext uri="{FF2B5EF4-FFF2-40B4-BE49-F238E27FC236}">
                <a16:creationId xmlns:a16="http://schemas.microsoft.com/office/drawing/2014/main" id="{1BCFE078-C0D7-5F3F-16F9-4D683BE3E7BC}"/>
              </a:ext>
            </a:extLst>
          </p:cNvPr>
          <p:cNvSpPr/>
          <p:nvPr/>
        </p:nvSpPr>
        <p:spPr>
          <a:xfrm>
            <a:off x="2870791" y="3429000"/>
            <a:ext cx="1339702" cy="281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E902AD05-149C-7BB3-CAE2-AFE59D831931}"/>
              </a:ext>
            </a:extLst>
          </p:cNvPr>
          <p:cNvSpPr txBox="1"/>
          <p:nvPr/>
        </p:nvSpPr>
        <p:spPr>
          <a:xfrm>
            <a:off x="2764470" y="3325208"/>
            <a:ext cx="1818168" cy="369332"/>
          </a:xfrm>
          <a:prstGeom prst="rect">
            <a:avLst/>
          </a:prstGeom>
          <a:noFill/>
        </p:spPr>
        <p:txBody>
          <a:bodyPr wrap="square" rtlCol="0">
            <a:spAutoFit/>
          </a:bodyPr>
          <a:lstStyle/>
          <a:p>
            <a:r>
              <a:rPr lang="de-DE" dirty="0"/>
              <a:t>Eingangssignal</a:t>
            </a:r>
          </a:p>
        </p:txBody>
      </p:sp>
      <p:sp>
        <p:nvSpPr>
          <p:cNvPr id="13" name="Rechteck 12">
            <a:extLst>
              <a:ext uri="{FF2B5EF4-FFF2-40B4-BE49-F238E27FC236}">
                <a16:creationId xmlns:a16="http://schemas.microsoft.com/office/drawing/2014/main" id="{29FDC7F1-35D0-5AA4-23CE-42075D67F524}"/>
              </a:ext>
            </a:extLst>
          </p:cNvPr>
          <p:cNvSpPr/>
          <p:nvPr/>
        </p:nvSpPr>
        <p:spPr>
          <a:xfrm>
            <a:off x="8128148" y="3428999"/>
            <a:ext cx="1339702" cy="281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8D6B1C20-752C-4C6F-49C0-0D51B9F132AB}"/>
              </a:ext>
            </a:extLst>
          </p:cNvPr>
          <p:cNvSpPr txBox="1"/>
          <p:nvPr/>
        </p:nvSpPr>
        <p:spPr>
          <a:xfrm>
            <a:off x="8022248" y="3281272"/>
            <a:ext cx="1664012" cy="369332"/>
          </a:xfrm>
          <a:prstGeom prst="rect">
            <a:avLst/>
          </a:prstGeom>
          <a:noFill/>
        </p:spPr>
        <p:txBody>
          <a:bodyPr wrap="square" rtlCol="0">
            <a:spAutoFit/>
          </a:bodyPr>
          <a:lstStyle/>
          <a:p>
            <a:r>
              <a:rPr lang="de-DE" dirty="0"/>
              <a:t>Ausgangssignal</a:t>
            </a:r>
          </a:p>
        </p:txBody>
      </p:sp>
      <p:sp>
        <p:nvSpPr>
          <p:cNvPr id="17" name="Rechteck 16">
            <a:extLst>
              <a:ext uri="{FF2B5EF4-FFF2-40B4-BE49-F238E27FC236}">
                <a16:creationId xmlns:a16="http://schemas.microsoft.com/office/drawing/2014/main" id="{BFB255E5-F01F-8A0B-5F59-ADB2EED09DE3}"/>
              </a:ext>
            </a:extLst>
          </p:cNvPr>
          <p:cNvSpPr/>
          <p:nvPr/>
        </p:nvSpPr>
        <p:spPr>
          <a:xfrm>
            <a:off x="5684549" y="3894361"/>
            <a:ext cx="822901" cy="6989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a:extLst>
              <a:ext uri="{FF2B5EF4-FFF2-40B4-BE49-F238E27FC236}">
                <a16:creationId xmlns:a16="http://schemas.microsoft.com/office/drawing/2014/main" id="{3212CF73-62F7-CC01-62D3-72347D693D8B}"/>
              </a:ext>
            </a:extLst>
          </p:cNvPr>
          <p:cNvSpPr txBox="1"/>
          <p:nvPr/>
        </p:nvSpPr>
        <p:spPr>
          <a:xfrm>
            <a:off x="5684549" y="3865308"/>
            <a:ext cx="822901" cy="646331"/>
          </a:xfrm>
          <a:prstGeom prst="rect">
            <a:avLst/>
          </a:prstGeom>
          <a:noFill/>
        </p:spPr>
        <p:txBody>
          <a:bodyPr wrap="square" rtlCol="0">
            <a:spAutoFit/>
          </a:bodyPr>
          <a:lstStyle/>
          <a:p>
            <a:r>
              <a:rPr lang="de-DE" b="1" dirty="0"/>
              <a:t>Nicht</a:t>
            </a:r>
          </a:p>
          <a:p>
            <a:r>
              <a:rPr lang="de-DE" b="1" dirty="0"/>
              <a:t>linear</a:t>
            </a:r>
          </a:p>
        </p:txBody>
      </p:sp>
      <p:sp>
        <p:nvSpPr>
          <p:cNvPr id="19" name="Rechteck 18">
            <a:extLst>
              <a:ext uri="{FF2B5EF4-FFF2-40B4-BE49-F238E27FC236}">
                <a16:creationId xmlns:a16="http://schemas.microsoft.com/office/drawing/2014/main" id="{DDAD38D0-7FC1-8DE6-47B5-419D1D21BE3F}"/>
              </a:ext>
            </a:extLst>
          </p:cNvPr>
          <p:cNvSpPr/>
          <p:nvPr/>
        </p:nvSpPr>
        <p:spPr>
          <a:xfrm>
            <a:off x="5181156" y="4927725"/>
            <a:ext cx="2578812" cy="281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5A7783EF-A4BC-1F2C-F038-CE7F57E6A1EA}"/>
              </a:ext>
            </a:extLst>
          </p:cNvPr>
          <p:cNvSpPr txBox="1"/>
          <p:nvPr/>
        </p:nvSpPr>
        <p:spPr>
          <a:xfrm>
            <a:off x="5011068" y="4875960"/>
            <a:ext cx="2266507" cy="369332"/>
          </a:xfrm>
          <a:prstGeom prst="rect">
            <a:avLst/>
          </a:prstGeom>
          <a:noFill/>
        </p:spPr>
        <p:txBody>
          <a:bodyPr wrap="square" rtlCol="0">
            <a:spAutoFit/>
          </a:bodyPr>
          <a:lstStyle/>
          <a:p>
            <a:r>
              <a:rPr lang="de-DE" b="1" dirty="0"/>
              <a:t>Passive</a:t>
            </a:r>
            <a:r>
              <a:rPr lang="de-DE" dirty="0"/>
              <a:t> </a:t>
            </a:r>
            <a:r>
              <a:rPr lang="de-DE" b="1" dirty="0"/>
              <a:t>Komponente</a:t>
            </a:r>
          </a:p>
        </p:txBody>
      </p:sp>
      <p:sp>
        <p:nvSpPr>
          <p:cNvPr id="22" name="Rechteck 21">
            <a:extLst>
              <a:ext uri="{FF2B5EF4-FFF2-40B4-BE49-F238E27FC236}">
                <a16:creationId xmlns:a16="http://schemas.microsoft.com/office/drawing/2014/main" id="{413CA92F-BD14-2565-3699-D680235D47E6}"/>
              </a:ext>
            </a:extLst>
          </p:cNvPr>
          <p:cNvSpPr/>
          <p:nvPr/>
        </p:nvSpPr>
        <p:spPr>
          <a:xfrm>
            <a:off x="9254125" y="4794513"/>
            <a:ext cx="1329075" cy="281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D5D5F227-47E5-74EB-A729-A1407D893C3E}"/>
              </a:ext>
            </a:extLst>
          </p:cNvPr>
          <p:cNvSpPr/>
          <p:nvPr/>
        </p:nvSpPr>
        <p:spPr>
          <a:xfrm>
            <a:off x="9568766" y="5046494"/>
            <a:ext cx="1329075" cy="281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42949552-7BAB-8CAE-EC30-633553CDA9A3}"/>
              </a:ext>
            </a:extLst>
          </p:cNvPr>
          <p:cNvSpPr txBox="1"/>
          <p:nvPr/>
        </p:nvSpPr>
        <p:spPr>
          <a:xfrm>
            <a:off x="9568766" y="4996336"/>
            <a:ext cx="1727781" cy="307777"/>
          </a:xfrm>
          <a:prstGeom prst="rect">
            <a:avLst/>
          </a:prstGeom>
          <a:noFill/>
        </p:spPr>
        <p:txBody>
          <a:bodyPr wrap="square" rtlCol="0">
            <a:spAutoFit/>
          </a:bodyPr>
          <a:lstStyle/>
          <a:p>
            <a:r>
              <a:rPr lang="de-DE" sz="1400" dirty="0"/>
              <a:t>gewünschte Signale</a:t>
            </a:r>
          </a:p>
        </p:txBody>
      </p:sp>
      <p:sp>
        <p:nvSpPr>
          <p:cNvPr id="21" name="Textfeld 20">
            <a:extLst>
              <a:ext uri="{FF2B5EF4-FFF2-40B4-BE49-F238E27FC236}">
                <a16:creationId xmlns:a16="http://schemas.microsoft.com/office/drawing/2014/main" id="{D0B4E942-ECBA-0C73-CD7C-EEBE19B9E604}"/>
              </a:ext>
            </a:extLst>
          </p:cNvPr>
          <p:cNvSpPr txBox="1"/>
          <p:nvPr/>
        </p:nvSpPr>
        <p:spPr>
          <a:xfrm>
            <a:off x="9254125" y="4764938"/>
            <a:ext cx="1858113" cy="307777"/>
          </a:xfrm>
          <a:prstGeom prst="rect">
            <a:avLst/>
          </a:prstGeom>
          <a:noFill/>
        </p:spPr>
        <p:txBody>
          <a:bodyPr wrap="square" rtlCol="0">
            <a:spAutoFit/>
          </a:bodyPr>
          <a:lstStyle/>
          <a:p>
            <a:r>
              <a:rPr lang="de-DE" sz="1400" dirty="0"/>
              <a:t>Unerwünschte Signale</a:t>
            </a:r>
          </a:p>
        </p:txBody>
      </p:sp>
      <p:sp>
        <p:nvSpPr>
          <p:cNvPr id="24" name="Content Placeholder 6">
            <a:extLst>
              <a:ext uri="{FF2B5EF4-FFF2-40B4-BE49-F238E27FC236}">
                <a16:creationId xmlns:a16="http://schemas.microsoft.com/office/drawing/2014/main" id="{7EA81D8D-328F-44F7-AD81-3F453E447E4E}"/>
              </a:ext>
            </a:extLst>
          </p:cNvPr>
          <p:cNvSpPr txBox="1">
            <a:spLocks/>
          </p:cNvSpPr>
          <p:nvPr/>
        </p:nvSpPr>
        <p:spPr>
          <a:xfrm>
            <a:off x="684000" y="1343861"/>
            <a:ext cx="10515600" cy="1420995"/>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130000"/>
              </a:lnSpc>
              <a:spcBef>
                <a:spcPts val="0"/>
              </a:spcBef>
              <a:buSzPct val="70000"/>
              <a:buFontTx/>
              <a:buBlip>
                <a:blip r:embed="rId4"/>
              </a:buBlip>
              <a:defRPr sz="2400" kern="1200">
                <a:solidFill>
                  <a:srgbClr val="00285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40000"/>
              </a:lnSpc>
              <a:spcBef>
                <a:spcPts val="500"/>
              </a:spcBef>
              <a:buSzPct val="80000"/>
              <a:buFont typeface="Arial" panose="020B0604020202020204" pitchFamily="34" charset="0"/>
              <a:buChar char="─"/>
              <a:defRPr sz="2000" kern="1200">
                <a:solidFill>
                  <a:srgbClr val="0028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40000"/>
              </a:lnSpc>
              <a:spcBef>
                <a:spcPts val="500"/>
              </a:spcBef>
              <a:buFont typeface="Arial" panose="020B0604020202020204" pitchFamily="34" charset="0"/>
              <a:buChar char="•"/>
              <a:defRPr sz="1800" kern="1200">
                <a:solidFill>
                  <a:srgbClr val="0028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40000"/>
              </a:lnSpc>
              <a:spcBef>
                <a:spcPts val="500"/>
              </a:spcBef>
              <a:buFont typeface="Arial" panose="020B0604020202020204" pitchFamily="34" charset="0"/>
              <a:buChar char="•"/>
              <a:defRPr sz="1600" kern="1200">
                <a:solidFill>
                  <a:srgbClr val="0028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40000"/>
              </a:lnSpc>
              <a:spcBef>
                <a:spcPts val="500"/>
              </a:spcBef>
              <a:buFont typeface="Arial" panose="020B0604020202020204" pitchFamily="34" charset="0"/>
              <a:buChar char="•"/>
              <a:defRPr sz="1600" kern="1200">
                <a:solidFill>
                  <a:srgbClr val="0028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3500" b="1" dirty="0"/>
              <a:t>PIM = Passive Intermodulation</a:t>
            </a:r>
          </a:p>
          <a:p>
            <a:pPr marL="0" indent="0">
              <a:buFontTx/>
              <a:buNone/>
            </a:pPr>
            <a:endParaRPr lang="de-DE" dirty="0"/>
          </a:p>
          <a:p>
            <a:r>
              <a:rPr lang="en-US" sz="3600" dirty="0" err="1"/>
              <a:t>Nicht</a:t>
            </a:r>
            <a:r>
              <a:rPr lang="en-US" sz="3600" dirty="0"/>
              <a:t> </a:t>
            </a:r>
            <a:r>
              <a:rPr lang="en-US" sz="3600" dirty="0" err="1"/>
              <a:t>lineare</a:t>
            </a:r>
            <a:r>
              <a:rPr lang="en-US" sz="3600" dirty="0"/>
              <a:t> </a:t>
            </a:r>
            <a:r>
              <a:rPr lang="en-US" sz="3600" dirty="0" err="1"/>
              <a:t>Komponenten</a:t>
            </a:r>
            <a:r>
              <a:rPr lang="en-US" sz="3600" dirty="0"/>
              <a:t> </a:t>
            </a:r>
            <a:r>
              <a:rPr lang="en-US" sz="3600" dirty="0" err="1"/>
              <a:t>generieren</a:t>
            </a:r>
            <a:r>
              <a:rPr lang="en-US" sz="3600" dirty="0"/>
              <a:t> </a:t>
            </a:r>
            <a:r>
              <a:rPr lang="en-US" sz="3600" dirty="0" err="1"/>
              <a:t>unerwünschte</a:t>
            </a:r>
            <a:r>
              <a:rPr lang="en-US" sz="3600" dirty="0"/>
              <a:t> </a:t>
            </a:r>
            <a:r>
              <a:rPr lang="en-US" sz="3600" dirty="0" err="1"/>
              <a:t>weitere</a:t>
            </a:r>
            <a:r>
              <a:rPr lang="en-US" sz="3600" dirty="0"/>
              <a:t> </a:t>
            </a:r>
            <a:r>
              <a:rPr lang="en-US" sz="3600" dirty="0" err="1"/>
              <a:t>Signale</a:t>
            </a:r>
            <a:r>
              <a:rPr lang="en-US" sz="3600" dirty="0"/>
              <a:t>, die </a:t>
            </a:r>
            <a:r>
              <a:rPr lang="en-US" sz="3600" dirty="0" err="1"/>
              <a:t>durch</a:t>
            </a:r>
            <a:r>
              <a:rPr lang="en-US" sz="3600" dirty="0"/>
              <a:t> </a:t>
            </a:r>
            <a:r>
              <a:rPr lang="en-US" sz="3600" dirty="0" err="1"/>
              <a:t>Mischen</a:t>
            </a:r>
            <a:r>
              <a:rPr lang="en-US" sz="3600" dirty="0"/>
              <a:t> von </a:t>
            </a:r>
            <a:r>
              <a:rPr lang="en-US" sz="3600" dirty="0" err="1"/>
              <a:t>zwei</a:t>
            </a:r>
            <a:r>
              <a:rPr lang="en-US" sz="3600" dirty="0"/>
              <a:t> </a:t>
            </a:r>
            <a:r>
              <a:rPr lang="en-US" sz="3600" dirty="0" err="1"/>
              <a:t>oder</a:t>
            </a:r>
            <a:r>
              <a:rPr lang="en-US" sz="3600" dirty="0"/>
              <a:t> </a:t>
            </a:r>
            <a:r>
              <a:rPr lang="en-US" sz="3600" dirty="0" err="1"/>
              <a:t>mehr</a:t>
            </a:r>
            <a:r>
              <a:rPr lang="en-US" sz="3600" dirty="0"/>
              <a:t> </a:t>
            </a:r>
            <a:r>
              <a:rPr lang="en-US" sz="3600" dirty="0" err="1"/>
              <a:t>Kanälen</a:t>
            </a:r>
            <a:r>
              <a:rPr lang="en-US" sz="3600" dirty="0"/>
              <a:t> </a:t>
            </a:r>
            <a:r>
              <a:rPr lang="en-US" sz="3600" dirty="0" err="1"/>
              <a:t>entstehen</a:t>
            </a:r>
            <a:r>
              <a:rPr lang="en-US" sz="3600" dirty="0"/>
              <a:t>.</a:t>
            </a:r>
          </a:p>
          <a:p>
            <a:endParaRPr lang="da-DK" sz="1800" dirty="0"/>
          </a:p>
        </p:txBody>
      </p:sp>
      <p:sp>
        <p:nvSpPr>
          <p:cNvPr id="18" name="Rechteck 17">
            <a:extLst>
              <a:ext uri="{FF2B5EF4-FFF2-40B4-BE49-F238E27FC236}">
                <a16:creationId xmlns:a16="http://schemas.microsoft.com/office/drawing/2014/main" id="{5EC140D8-268D-1889-55D2-FCE789840F29}"/>
              </a:ext>
            </a:extLst>
          </p:cNvPr>
          <p:cNvSpPr/>
          <p:nvPr/>
        </p:nvSpPr>
        <p:spPr>
          <a:xfrm>
            <a:off x="444500" y="6616700"/>
            <a:ext cx="2362200" cy="241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5392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Title 1"/>
          <p:cNvSpPr>
            <a:spLocks noGrp="1"/>
          </p:cNvSpPr>
          <p:nvPr>
            <p:ph type="title"/>
          </p:nvPr>
        </p:nvSpPr>
        <p:spPr/>
        <p:txBody>
          <a:bodyPr/>
          <a:lstStyle/>
          <a:p>
            <a:r>
              <a:rPr lang="en-GB" dirty="0"/>
              <a:t>Passive Intermodulation</a:t>
            </a:r>
            <a:endParaRPr lang="da-DK" dirty="0"/>
          </a:p>
        </p:txBody>
      </p:sp>
      <p:sp>
        <p:nvSpPr>
          <p:cNvPr id="2" name="Pladsholder til diasnummer 1"/>
          <p:cNvSpPr>
            <a:spLocks noGrp="1"/>
          </p:cNvSpPr>
          <p:nvPr>
            <p:ph type="sldNum" sz="quarter" idx="4294967295"/>
          </p:nvPr>
        </p:nvSpPr>
        <p:spPr>
          <a:xfrm>
            <a:off x="9347200" y="7173913"/>
            <a:ext cx="2844800" cy="365125"/>
          </a:xfrm>
        </p:spPr>
        <p:txBody>
          <a:bodyPr/>
          <a:lstStyle/>
          <a:p>
            <a:fld id="{C444CF8F-BF87-4D77-9FF0-2E3A05160104}" type="slidenum">
              <a:rPr lang="da-DK" smtClean="0"/>
              <a:pPr/>
              <a:t>23</a:t>
            </a:fld>
            <a:endParaRPr lang="da-DK"/>
          </a:p>
        </p:txBody>
      </p:sp>
      <p:pic>
        <p:nvPicPr>
          <p:cNvPr id="10" name="Billede 1"/>
          <p:cNvPicPr>
            <a:picLocks noChangeAspect="1"/>
          </p:cNvPicPr>
          <p:nvPr/>
        </p:nvPicPr>
        <p:blipFill>
          <a:blip r:embed="rId3"/>
          <a:stretch>
            <a:fillRect/>
          </a:stretch>
        </p:blipFill>
        <p:spPr>
          <a:xfrm>
            <a:off x="4224288" y="1679917"/>
            <a:ext cx="5122912" cy="3078989"/>
          </a:xfrm>
          <a:prstGeom prst="rect">
            <a:avLst/>
          </a:prstGeom>
        </p:spPr>
      </p:pic>
      <p:graphicFrame>
        <p:nvGraphicFramePr>
          <p:cNvPr id="6" name="Tabel 3"/>
          <p:cNvGraphicFramePr>
            <a:graphicFrameLocks noGrp="1"/>
          </p:cNvGraphicFramePr>
          <p:nvPr/>
        </p:nvGraphicFramePr>
        <p:xfrm>
          <a:off x="2186674" y="4868707"/>
          <a:ext cx="6836676" cy="1336834"/>
        </p:xfrm>
        <a:graphic>
          <a:graphicData uri="http://schemas.openxmlformats.org/drawingml/2006/table">
            <a:tbl>
              <a:tblPr firstRow="1" bandRow="1">
                <a:tableStyleId>{5C22544A-7EE6-4342-B048-85BDC9FD1C3A}</a:tableStyleId>
              </a:tblPr>
              <a:tblGrid>
                <a:gridCol w="2133792">
                  <a:extLst>
                    <a:ext uri="{9D8B030D-6E8A-4147-A177-3AD203B41FA5}">
                      <a16:colId xmlns:a16="http://schemas.microsoft.com/office/drawing/2014/main" val="20000"/>
                    </a:ext>
                  </a:extLst>
                </a:gridCol>
                <a:gridCol w="2355242">
                  <a:extLst>
                    <a:ext uri="{9D8B030D-6E8A-4147-A177-3AD203B41FA5}">
                      <a16:colId xmlns:a16="http://schemas.microsoft.com/office/drawing/2014/main" val="20001"/>
                    </a:ext>
                  </a:extLst>
                </a:gridCol>
                <a:gridCol w="2347642">
                  <a:extLst>
                    <a:ext uri="{9D8B030D-6E8A-4147-A177-3AD203B41FA5}">
                      <a16:colId xmlns:a16="http://schemas.microsoft.com/office/drawing/2014/main" val="20002"/>
                    </a:ext>
                  </a:extLst>
                </a:gridCol>
              </a:tblGrid>
              <a:tr h="358663">
                <a:tc>
                  <a:txBody>
                    <a:bodyPr/>
                    <a:lstStyle/>
                    <a:p>
                      <a:r>
                        <a:rPr lang="da-DK" sz="1200" dirty="0"/>
                        <a:t>IM-</a:t>
                      </a:r>
                      <a:r>
                        <a:rPr lang="da-DK" sz="1200" dirty="0" err="1"/>
                        <a:t>Ordnung</a:t>
                      </a:r>
                      <a:endParaRPr lang="en-US" sz="1200" dirty="0"/>
                    </a:p>
                  </a:txBody>
                  <a:tcPr marL="97817" marR="97817" marT="48909" marB="48909">
                    <a:solidFill>
                      <a:srgbClr val="1F376A"/>
                    </a:solidFill>
                  </a:tcPr>
                </a:tc>
                <a:tc>
                  <a:txBody>
                    <a:bodyPr/>
                    <a:lstStyle/>
                    <a:p>
                      <a:pPr algn="ctr"/>
                      <a:r>
                        <a:rPr lang="da-DK" sz="1200" dirty="0" err="1"/>
                        <a:t>Niedrigere</a:t>
                      </a:r>
                      <a:r>
                        <a:rPr lang="da-DK" sz="1200" dirty="0"/>
                        <a:t> PIM </a:t>
                      </a:r>
                      <a:r>
                        <a:rPr lang="da-DK" sz="1200" dirty="0" err="1"/>
                        <a:t>Frequenz</a:t>
                      </a:r>
                      <a:endParaRPr lang="en-US" sz="1200" dirty="0"/>
                    </a:p>
                  </a:txBody>
                  <a:tcPr marL="97817" marR="97817" marT="48909" marB="48909">
                    <a:solidFill>
                      <a:srgbClr val="1F376A"/>
                    </a:solidFill>
                  </a:tcPr>
                </a:tc>
                <a:tc>
                  <a:txBody>
                    <a:bodyPr/>
                    <a:lstStyle/>
                    <a:p>
                      <a:pPr algn="ctr"/>
                      <a:r>
                        <a:rPr lang="da-DK" sz="1200" dirty="0" err="1"/>
                        <a:t>Höhere</a:t>
                      </a:r>
                      <a:r>
                        <a:rPr lang="da-DK" sz="1200" dirty="0"/>
                        <a:t> PIM </a:t>
                      </a:r>
                      <a:r>
                        <a:rPr lang="da-DK" sz="1200" dirty="0" err="1"/>
                        <a:t>Frequenz</a:t>
                      </a:r>
                      <a:endParaRPr lang="en-US" sz="1200" dirty="0"/>
                    </a:p>
                  </a:txBody>
                  <a:tcPr marL="97817" marR="97817" marT="48909" marB="48909">
                    <a:solidFill>
                      <a:srgbClr val="1F376A"/>
                    </a:solidFill>
                  </a:tcPr>
                </a:tc>
                <a:extLst>
                  <a:ext uri="{0D108BD9-81ED-4DB2-BD59-A6C34878D82A}">
                    <a16:rowId xmlns:a16="http://schemas.microsoft.com/office/drawing/2014/main" val="10000"/>
                  </a:ext>
                </a:extLst>
              </a:tr>
              <a:tr h="326057">
                <a:tc>
                  <a:txBody>
                    <a:bodyPr/>
                    <a:lstStyle/>
                    <a:p>
                      <a:r>
                        <a:rPr lang="da-DK" sz="1200" baseline="0" dirty="0"/>
                        <a:t>PIM 3. </a:t>
                      </a:r>
                      <a:r>
                        <a:rPr lang="da-DK" sz="1200" baseline="0" dirty="0" err="1"/>
                        <a:t>Ordnung</a:t>
                      </a:r>
                      <a:endParaRPr lang="en-US" sz="1200" dirty="0"/>
                    </a:p>
                  </a:txBody>
                  <a:tcPr marL="97817" marR="97817" marT="48909" marB="48909"/>
                </a:tc>
                <a:tc>
                  <a:txBody>
                    <a:bodyPr/>
                    <a:lstStyle/>
                    <a:p>
                      <a:pPr algn="ctr"/>
                      <a:r>
                        <a:rPr lang="da-DK" sz="1200" dirty="0"/>
                        <a:t> PIM </a:t>
                      </a:r>
                      <a:r>
                        <a:rPr lang="da-DK" sz="1200" dirty="0" err="1"/>
                        <a:t>Freq</a:t>
                      </a:r>
                      <a:r>
                        <a:rPr lang="da-DK" sz="1200" dirty="0"/>
                        <a:t> = 2*F1 - 1*F2</a:t>
                      </a:r>
                      <a:endParaRPr lang="en-US" sz="1200" dirty="0"/>
                    </a:p>
                  </a:txBody>
                  <a:tcPr marL="97817" marR="97817" marT="48909" marB="4890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1200" dirty="0"/>
                        <a:t>PIM </a:t>
                      </a:r>
                      <a:r>
                        <a:rPr lang="da-DK" sz="1200" dirty="0" err="1"/>
                        <a:t>Freq</a:t>
                      </a:r>
                      <a:r>
                        <a:rPr lang="da-DK" sz="1200" dirty="0"/>
                        <a:t> = 2*F2-1*F1</a:t>
                      </a:r>
                      <a:endParaRPr lang="en-US" sz="1200" dirty="0"/>
                    </a:p>
                  </a:txBody>
                  <a:tcPr marL="97817" marR="97817" marT="48909" marB="48909"/>
                </a:tc>
                <a:extLst>
                  <a:ext uri="{0D108BD9-81ED-4DB2-BD59-A6C34878D82A}">
                    <a16:rowId xmlns:a16="http://schemas.microsoft.com/office/drawing/2014/main" val="10001"/>
                  </a:ext>
                </a:extLst>
              </a:tr>
              <a:tr h="326057">
                <a:tc>
                  <a:txBody>
                    <a:bodyPr/>
                    <a:lstStyle/>
                    <a:p>
                      <a:r>
                        <a:rPr lang="da-DK" sz="1200" baseline="0" dirty="0"/>
                        <a:t>PIM 5. </a:t>
                      </a:r>
                      <a:r>
                        <a:rPr lang="da-DK" sz="1200" baseline="0" dirty="0" err="1"/>
                        <a:t>Ordnung</a:t>
                      </a:r>
                      <a:endParaRPr lang="en-US" sz="1200" dirty="0"/>
                    </a:p>
                  </a:txBody>
                  <a:tcPr marL="97817" marR="97817" marT="48909" marB="4890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1200" dirty="0"/>
                        <a:t>PIM </a:t>
                      </a:r>
                      <a:r>
                        <a:rPr lang="da-DK" sz="1200" dirty="0" err="1"/>
                        <a:t>Freq</a:t>
                      </a:r>
                      <a:r>
                        <a:rPr lang="da-DK" sz="1200" dirty="0"/>
                        <a:t> = 3*F1 - 2*F2</a:t>
                      </a:r>
                      <a:endParaRPr lang="en-US" sz="1200" dirty="0"/>
                    </a:p>
                  </a:txBody>
                  <a:tcPr marL="97817" marR="97817" marT="48909" marB="4890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1200" dirty="0"/>
                        <a:t>PIM </a:t>
                      </a:r>
                      <a:r>
                        <a:rPr lang="da-DK" sz="1200" dirty="0" err="1"/>
                        <a:t>Freq</a:t>
                      </a:r>
                      <a:r>
                        <a:rPr lang="da-DK" sz="1200" dirty="0"/>
                        <a:t> = 3*F2-2*F1</a:t>
                      </a:r>
                      <a:endParaRPr lang="en-US" sz="1200" dirty="0"/>
                    </a:p>
                  </a:txBody>
                  <a:tcPr marL="97817" marR="97817" marT="48909" marB="48909"/>
                </a:tc>
                <a:extLst>
                  <a:ext uri="{0D108BD9-81ED-4DB2-BD59-A6C34878D82A}">
                    <a16:rowId xmlns:a16="http://schemas.microsoft.com/office/drawing/2014/main" val="10002"/>
                  </a:ext>
                </a:extLst>
              </a:tr>
              <a:tr h="326057">
                <a:tc>
                  <a:txBody>
                    <a:bodyPr/>
                    <a:lstStyle/>
                    <a:p>
                      <a:r>
                        <a:rPr lang="da-DK" sz="1200" baseline="0" dirty="0"/>
                        <a:t>PIM 7. </a:t>
                      </a:r>
                      <a:r>
                        <a:rPr lang="da-DK" sz="1200" baseline="0" dirty="0" err="1"/>
                        <a:t>Ordnung</a:t>
                      </a:r>
                      <a:endParaRPr lang="en-US" sz="1200" dirty="0"/>
                    </a:p>
                  </a:txBody>
                  <a:tcPr marL="97817" marR="97817" marT="48909" marB="4890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1200" dirty="0"/>
                        <a:t>PIM </a:t>
                      </a:r>
                      <a:r>
                        <a:rPr lang="da-DK" sz="1200" dirty="0" err="1"/>
                        <a:t>Freq</a:t>
                      </a:r>
                      <a:r>
                        <a:rPr lang="da-DK" sz="1200" dirty="0"/>
                        <a:t> = 4*F1 - 3*F2</a:t>
                      </a:r>
                      <a:endParaRPr lang="en-US" sz="1200" dirty="0"/>
                    </a:p>
                  </a:txBody>
                  <a:tcPr marL="97817" marR="97817" marT="48909" marB="4890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1200" dirty="0"/>
                        <a:t>PIM </a:t>
                      </a:r>
                      <a:r>
                        <a:rPr lang="da-DK" sz="1200" dirty="0" err="1"/>
                        <a:t>Freq</a:t>
                      </a:r>
                      <a:r>
                        <a:rPr lang="da-DK" sz="1200" dirty="0"/>
                        <a:t> = 4*F2-3*F1</a:t>
                      </a:r>
                      <a:endParaRPr lang="en-US" sz="1200" dirty="0"/>
                    </a:p>
                  </a:txBody>
                  <a:tcPr marL="97817" marR="97817" marT="48909" marB="48909"/>
                </a:tc>
                <a:extLst>
                  <a:ext uri="{0D108BD9-81ED-4DB2-BD59-A6C34878D82A}">
                    <a16:rowId xmlns:a16="http://schemas.microsoft.com/office/drawing/2014/main" val="10003"/>
                  </a:ext>
                </a:extLst>
              </a:tr>
            </a:tbl>
          </a:graphicData>
        </a:graphic>
      </p:graphicFrame>
      <p:sp>
        <p:nvSpPr>
          <p:cNvPr id="7" name="Rechteck 6">
            <a:extLst>
              <a:ext uri="{FF2B5EF4-FFF2-40B4-BE49-F238E27FC236}">
                <a16:creationId xmlns:a16="http://schemas.microsoft.com/office/drawing/2014/main" id="{ED8BD040-A273-40DD-6D40-5E88695FBA6D}"/>
              </a:ext>
            </a:extLst>
          </p:cNvPr>
          <p:cNvSpPr/>
          <p:nvPr/>
        </p:nvSpPr>
        <p:spPr>
          <a:xfrm>
            <a:off x="5912503" y="1939651"/>
            <a:ext cx="1339702" cy="281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071995C0-BA08-3905-C23C-98D25A5E5450}"/>
              </a:ext>
            </a:extLst>
          </p:cNvPr>
          <p:cNvSpPr txBox="1"/>
          <p:nvPr/>
        </p:nvSpPr>
        <p:spPr>
          <a:xfrm>
            <a:off x="5647386" y="1852082"/>
            <a:ext cx="2163723" cy="369332"/>
          </a:xfrm>
          <a:prstGeom prst="rect">
            <a:avLst/>
          </a:prstGeom>
          <a:noFill/>
        </p:spPr>
        <p:txBody>
          <a:bodyPr wrap="square" rtlCol="0">
            <a:spAutoFit/>
          </a:bodyPr>
          <a:lstStyle/>
          <a:p>
            <a:r>
              <a:rPr lang="de-DE" dirty="0"/>
              <a:t>HF-Träger (Carrier)</a:t>
            </a:r>
          </a:p>
        </p:txBody>
      </p:sp>
      <p:sp>
        <p:nvSpPr>
          <p:cNvPr id="11" name="Rechteck 10">
            <a:extLst>
              <a:ext uri="{FF2B5EF4-FFF2-40B4-BE49-F238E27FC236}">
                <a16:creationId xmlns:a16="http://schemas.microsoft.com/office/drawing/2014/main" id="{EB562919-B585-E4EE-8B27-68864FDCAC6A}"/>
              </a:ext>
            </a:extLst>
          </p:cNvPr>
          <p:cNvSpPr/>
          <p:nvPr/>
        </p:nvSpPr>
        <p:spPr>
          <a:xfrm>
            <a:off x="7178885" y="4455108"/>
            <a:ext cx="1679944"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83887569-55E3-3AC5-ED37-DDFA46BD207D}"/>
              </a:ext>
            </a:extLst>
          </p:cNvPr>
          <p:cNvSpPr txBox="1"/>
          <p:nvPr/>
        </p:nvSpPr>
        <p:spPr>
          <a:xfrm>
            <a:off x="6921903" y="4453986"/>
            <a:ext cx="2101447" cy="307777"/>
          </a:xfrm>
          <a:prstGeom prst="rect">
            <a:avLst/>
          </a:prstGeom>
          <a:noFill/>
        </p:spPr>
        <p:txBody>
          <a:bodyPr wrap="square" rtlCol="0">
            <a:spAutoFit/>
          </a:bodyPr>
          <a:lstStyle/>
          <a:p>
            <a:r>
              <a:rPr lang="de-DE" sz="1400" dirty="0" err="1"/>
              <a:t>Intermoduationsprodukte</a:t>
            </a:r>
            <a:endParaRPr lang="de-DE" sz="1400" dirty="0"/>
          </a:p>
        </p:txBody>
      </p:sp>
      <p:sp>
        <p:nvSpPr>
          <p:cNvPr id="13" name="Rechteck 12">
            <a:extLst>
              <a:ext uri="{FF2B5EF4-FFF2-40B4-BE49-F238E27FC236}">
                <a16:creationId xmlns:a16="http://schemas.microsoft.com/office/drawing/2014/main" id="{27A46235-F133-39A9-D4F2-56930CA2021B}"/>
              </a:ext>
            </a:extLst>
          </p:cNvPr>
          <p:cNvSpPr/>
          <p:nvPr/>
        </p:nvSpPr>
        <p:spPr>
          <a:xfrm>
            <a:off x="4662516" y="4423209"/>
            <a:ext cx="1679944"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EFC22790-58FC-CAC6-B9BE-3A53335923C3}"/>
              </a:ext>
            </a:extLst>
          </p:cNvPr>
          <p:cNvSpPr txBox="1"/>
          <p:nvPr/>
        </p:nvSpPr>
        <p:spPr>
          <a:xfrm>
            <a:off x="4360461" y="4451755"/>
            <a:ext cx="2101447" cy="307777"/>
          </a:xfrm>
          <a:prstGeom prst="rect">
            <a:avLst/>
          </a:prstGeom>
          <a:noFill/>
        </p:spPr>
        <p:txBody>
          <a:bodyPr wrap="square" rtlCol="0">
            <a:spAutoFit/>
          </a:bodyPr>
          <a:lstStyle/>
          <a:p>
            <a:r>
              <a:rPr lang="de-DE" sz="1400" dirty="0" err="1"/>
              <a:t>Intermoduationsprodukte</a:t>
            </a:r>
            <a:endParaRPr lang="de-DE" sz="1400" dirty="0"/>
          </a:p>
        </p:txBody>
      </p:sp>
    </p:spTree>
    <p:extLst>
      <p:ext uri="{BB962C8B-B14F-4D97-AF65-F5344CB8AC3E}">
        <p14:creationId xmlns:p14="http://schemas.microsoft.com/office/powerpoint/2010/main" val="1078441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Title 1"/>
          <p:cNvSpPr>
            <a:spLocks noGrp="1"/>
          </p:cNvSpPr>
          <p:nvPr>
            <p:ph type="title"/>
          </p:nvPr>
        </p:nvSpPr>
        <p:spPr/>
        <p:txBody>
          <a:bodyPr/>
          <a:lstStyle/>
          <a:p>
            <a:r>
              <a:rPr lang="en-GB" dirty="0"/>
              <a:t>Passive Intermodulation</a:t>
            </a:r>
            <a:endParaRPr lang="da-DK" dirty="0"/>
          </a:p>
        </p:txBody>
      </p:sp>
      <p:sp>
        <p:nvSpPr>
          <p:cNvPr id="11" name="Content Placeholder 3"/>
          <p:cNvSpPr>
            <a:spLocks noGrp="1"/>
          </p:cNvSpPr>
          <p:nvPr>
            <p:ph idx="1"/>
          </p:nvPr>
        </p:nvSpPr>
        <p:spPr>
          <a:xfrm>
            <a:off x="684000" y="4003288"/>
            <a:ext cx="4557073" cy="2152185"/>
          </a:xfrm>
        </p:spPr>
        <p:txBody>
          <a:bodyPr>
            <a:normAutofit/>
          </a:bodyPr>
          <a:lstStyle/>
          <a:p>
            <a:pPr marL="0" indent="0">
              <a:buNone/>
              <a:tabLst>
                <a:tab pos="357188" algn="l"/>
              </a:tabLst>
            </a:pPr>
            <a:r>
              <a:rPr lang="en-US" sz="1400" dirty="0"/>
              <a:t>IM3 = 2 x f1 - f2</a:t>
            </a:r>
            <a:br>
              <a:rPr lang="en-US" sz="1400" dirty="0"/>
            </a:br>
            <a:r>
              <a:rPr lang="en-US" sz="1400" dirty="0"/>
              <a:t>	= 2 x 390 MHz - 395MHz = 385MHz</a:t>
            </a:r>
            <a:br>
              <a:rPr lang="en-US" sz="1400" dirty="0"/>
            </a:br>
            <a:br>
              <a:rPr lang="en-US" sz="1400" dirty="0"/>
            </a:br>
            <a:r>
              <a:rPr lang="en-US" sz="1400" dirty="0"/>
              <a:t>IM5 = 3 x f1 – 2 x f2</a:t>
            </a:r>
            <a:br>
              <a:rPr lang="en-US" sz="1400" dirty="0"/>
            </a:br>
            <a:r>
              <a:rPr lang="en-US" sz="1400" dirty="0"/>
              <a:t>	= 3 x 390 MHz – 2 x 395 MHz = 380 MHz</a:t>
            </a:r>
          </a:p>
          <a:p>
            <a:pPr>
              <a:tabLst>
                <a:tab pos="357188" algn="l"/>
              </a:tabLst>
            </a:pPr>
            <a:endParaRPr lang="en-US" sz="1400" dirty="0"/>
          </a:p>
        </p:txBody>
      </p:sp>
      <p:pic>
        <p:nvPicPr>
          <p:cNvPr id="7" name="Billede 22"/>
          <p:cNvPicPr>
            <a:picLocks noChangeAspect="1"/>
          </p:cNvPicPr>
          <p:nvPr/>
        </p:nvPicPr>
        <p:blipFill>
          <a:blip r:embed="rId3" cstate="print"/>
          <a:stretch>
            <a:fillRect/>
          </a:stretch>
        </p:blipFill>
        <p:spPr>
          <a:xfrm>
            <a:off x="5086085" y="2454603"/>
            <a:ext cx="5917194" cy="3075885"/>
          </a:xfrm>
          <a:prstGeom prst="rect">
            <a:avLst/>
          </a:prstGeom>
        </p:spPr>
      </p:pic>
      <p:sp>
        <p:nvSpPr>
          <p:cNvPr id="12" name="Content Placeholder 3"/>
          <p:cNvSpPr txBox="1">
            <a:spLocks/>
          </p:cNvSpPr>
          <p:nvPr/>
        </p:nvSpPr>
        <p:spPr bwMode="auto">
          <a:xfrm>
            <a:off x="684001" y="1922502"/>
            <a:ext cx="4121679" cy="142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lumMod val="65000"/>
                  <a:lumOff val="35000"/>
                </a:schemeClr>
              </a:buClr>
              <a:buSzPct val="100000"/>
              <a:buFont typeface="Wingdings" pitchFamily="2" charset="2"/>
              <a:buChar char="§"/>
              <a:defRPr lang="en-US" sz="1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chemeClr val="tx1">
                  <a:lumMod val="65000"/>
                  <a:lumOff val="35000"/>
                </a:schemeClr>
              </a:buClr>
              <a:buSzPct val="100000"/>
              <a:buFont typeface="Wingdings" pitchFamily="2" charset="2"/>
              <a:buChar char="§"/>
              <a:defRPr lang="en-US"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chemeClr val="tx1">
                  <a:lumMod val="65000"/>
                  <a:lumOff val="35000"/>
                </a:schemeClr>
              </a:buClr>
              <a:buSzPct val="100000"/>
              <a:buFont typeface="Wingdings" pitchFamily="2" charset="2"/>
              <a:buChar char="§"/>
              <a:defRPr lang="en-US"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chemeClr val="tx1">
                  <a:lumMod val="65000"/>
                  <a:lumOff val="35000"/>
                </a:schemeClr>
              </a:buClr>
              <a:buSzPct val="100000"/>
              <a:buFont typeface="Wingdings" pitchFamily="2" charset="2"/>
              <a:buChar char="§"/>
              <a:defRPr sz="2000" kern="1200">
                <a:solidFill>
                  <a:schemeClr val="tx1">
                    <a:lumMod val="75000"/>
                    <a:lumOff val="25000"/>
                  </a:schemeClr>
                </a:solidFill>
                <a:latin typeface="Arial" panose="020B0604020202020204" pitchFamily="34" charset="0"/>
                <a:ea typeface="+mn-ea"/>
                <a:cs typeface="Arial" pitchFamily="34" charset="0"/>
              </a:defRPr>
            </a:lvl4pPr>
            <a:lvl5pPr marL="2057400" indent="-228600" algn="l" rtl="0" eaLnBrk="0" fontAlgn="base" hangingPunct="0">
              <a:spcBef>
                <a:spcPct val="20000"/>
              </a:spcBef>
              <a:spcAft>
                <a:spcPct val="0"/>
              </a:spcAft>
              <a:buClr>
                <a:schemeClr val="tx1">
                  <a:lumMod val="65000"/>
                  <a:lumOff val="35000"/>
                </a:schemeClr>
              </a:buClr>
              <a:buSzPct val="100000"/>
              <a:buFont typeface="Wingdings" pitchFamily="2" charset="2"/>
              <a:buChar char="§"/>
              <a:defRPr sz="2000" kern="1200">
                <a:solidFill>
                  <a:schemeClr val="tx1">
                    <a:lumMod val="75000"/>
                    <a:lumOff val="25000"/>
                  </a:schemeClr>
                </a:solidFill>
                <a:latin typeface="Arial" panose="020B0604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err="1">
                <a:solidFill>
                  <a:schemeClr val="tx1"/>
                </a:solidFill>
              </a:rPr>
              <a:t>Beispiel</a:t>
            </a:r>
            <a:r>
              <a:rPr lang="en-US" sz="1600" b="1" dirty="0">
                <a:solidFill>
                  <a:schemeClr val="tx1"/>
                </a:solidFill>
              </a:rPr>
              <a:t> 1</a:t>
            </a:r>
          </a:p>
          <a:p>
            <a:pPr marL="0" indent="0">
              <a:buNone/>
            </a:pPr>
            <a:endParaRPr lang="en-US" sz="1600" b="1" dirty="0">
              <a:solidFill>
                <a:schemeClr val="tx1"/>
              </a:solidFill>
            </a:endParaRPr>
          </a:p>
          <a:p>
            <a:r>
              <a:rPr lang="en-US" sz="1600" dirty="0">
                <a:solidFill>
                  <a:schemeClr val="tx1"/>
                </a:solidFill>
              </a:rPr>
              <a:t>Zwei </a:t>
            </a:r>
            <a:r>
              <a:rPr lang="en-US" sz="1600" dirty="0" err="1">
                <a:solidFill>
                  <a:schemeClr val="tx1"/>
                </a:solidFill>
              </a:rPr>
              <a:t>Träger</a:t>
            </a:r>
            <a:r>
              <a:rPr lang="en-US" sz="1600" dirty="0">
                <a:solidFill>
                  <a:schemeClr val="tx1"/>
                </a:solidFill>
              </a:rPr>
              <a:t> </a:t>
            </a:r>
            <a:r>
              <a:rPr lang="en-US" sz="1600" dirty="0" err="1">
                <a:solidFill>
                  <a:schemeClr val="tx1"/>
                </a:solidFill>
              </a:rPr>
              <a:t>einer</a:t>
            </a:r>
            <a:r>
              <a:rPr lang="en-US" sz="1600" dirty="0">
                <a:solidFill>
                  <a:schemeClr val="tx1"/>
                </a:solidFill>
              </a:rPr>
              <a:t> </a:t>
            </a:r>
            <a:r>
              <a:rPr lang="en-US" sz="1600" dirty="0" err="1">
                <a:solidFill>
                  <a:schemeClr val="tx1"/>
                </a:solidFill>
              </a:rPr>
              <a:t>Basisstation</a:t>
            </a:r>
            <a:r>
              <a:rPr lang="en-US" sz="1600" dirty="0">
                <a:solidFill>
                  <a:schemeClr val="tx1"/>
                </a:solidFill>
              </a:rPr>
              <a:t> </a:t>
            </a:r>
            <a:r>
              <a:rPr lang="en-US" sz="1600" dirty="0" err="1">
                <a:solidFill>
                  <a:schemeClr val="tx1"/>
                </a:solidFill>
              </a:rPr>
              <a:t>generieren</a:t>
            </a:r>
            <a:r>
              <a:rPr lang="en-US" sz="1600" dirty="0">
                <a:solidFill>
                  <a:schemeClr val="tx1"/>
                </a:solidFill>
              </a:rPr>
              <a:t> PIM</a:t>
            </a:r>
          </a:p>
          <a:p>
            <a:r>
              <a:rPr lang="en-US" sz="1600" dirty="0">
                <a:solidFill>
                  <a:schemeClr val="tx1"/>
                </a:solidFill>
              </a:rPr>
              <a:t>Das </a:t>
            </a:r>
            <a:r>
              <a:rPr lang="en-US" sz="1600" dirty="0" err="1">
                <a:solidFill>
                  <a:schemeClr val="tx1"/>
                </a:solidFill>
              </a:rPr>
              <a:t>unerwünschte</a:t>
            </a:r>
            <a:r>
              <a:rPr lang="en-US" sz="1600" dirty="0">
                <a:solidFill>
                  <a:schemeClr val="tx1"/>
                </a:solidFill>
              </a:rPr>
              <a:t> </a:t>
            </a:r>
            <a:r>
              <a:rPr lang="en-US" sz="1600" dirty="0" err="1">
                <a:solidFill>
                  <a:schemeClr val="tx1"/>
                </a:solidFill>
              </a:rPr>
              <a:t>Produkt</a:t>
            </a:r>
            <a:r>
              <a:rPr lang="en-US" sz="1600" dirty="0">
                <a:solidFill>
                  <a:schemeClr val="tx1"/>
                </a:solidFill>
              </a:rPr>
              <a:t> 3.Ordnung </a:t>
            </a:r>
            <a:r>
              <a:rPr lang="en-US" sz="1600" dirty="0" err="1">
                <a:solidFill>
                  <a:schemeClr val="tx1"/>
                </a:solidFill>
              </a:rPr>
              <a:t>fällt</a:t>
            </a:r>
            <a:r>
              <a:rPr lang="en-US" sz="1600" dirty="0">
                <a:solidFill>
                  <a:schemeClr val="tx1"/>
                </a:solidFill>
              </a:rPr>
              <a:t> </a:t>
            </a:r>
            <a:r>
              <a:rPr lang="en-US" sz="1600" dirty="0" err="1">
                <a:solidFill>
                  <a:schemeClr val="tx1"/>
                </a:solidFill>
              </a:rPr>
              <a:t>direkt</a:t>
            </a:r>
            <a:r>
              <a:rPr lang="en-US" sz="1600" dirty="0">
                <a:solidFill>
                  <a:schemeClr val="tx1"/>
                </a:solidFill>
              </a:rPr>
              <a:t> in das </a:t>
            </a:r>
            <a:r>
              <a:rPr lang="en-US" sz="1600" dirty="0" err="1">
                <a:solidFill>
                  <a:schemeClr val="tx1"/>
                </a:solidFill>
              </a:rPr>
              <a:t>entsprechende</a:t>
            </a:r>
            <a:r>
              <a:rPr lang="en-US" sz="1600" dirty="0">
                <a:solidFill>
                  <a:schemeClr val="tx1"/>
                </a:solidFill>
              </a:rPr>
              <a:t> </a:t>
            </a:r>
            <a:r>
              <a:rPr lang="en-US" sz="1600" dirty="0" err="1">
                <a:solidFill>
                  <a:schemeClr val="tx1"/>
                </a:solidFill>
              </a:rPr>
              <a:t>Empfangsband</a:t>
            </a:r>
            <a:endParaRPr lang="en-US" sz="1600" dirty="0">
              <a:solidFill>
                <a:schemeClr val="tx1"/>
              </a:solidFill>
            </a:endParaRPr>
          </a:p>
        </p:txBody>
      </p:sp>
      <p:sp>
        <p:nvSpPr>
          <p:cNvPr id="8" name="Text Placeholder 4">
            <a:extLst>
              <a:ext uri="{FF2B5EF4-FFF2-40B4-BE49-F238E27FC236}">
                <a16:creationId xmlns:a16="http://schemas.microsoft.com/office/drawing/2014/main" id="{5D66D339-2615-45D0-B273-FD51A195B669}"/>
              </a:ext>
            </a:extLst>
          </p:cNvPr>
          <p:cNvSpPr txBox="1">
            <a:spLocks/>
          </p:cNvSpPr>
          <p:nvPr/>
        </p:nvSpPr>
        <p:spPr>
          <a:xfrm>
            <a:off x="684000" y="1011428"/>
            <a:ext cx="10945812" cy="5762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85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85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85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85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8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dirty="0"/>
              <a:t>PIM </a:t>
            </a:r>
            <a:r>
              <a:rPr lang="da-DK" dirty="0" err="1"/>
              <a:t>Effekte</a:t>
            </a:r>
            <a:r>
              <a:rPr lang="da-DK" dirty="0"/>
              <a:t> in </a:t>
            </a:r>
            <a:r>
              <a:rPr lang="da-DK" dirty="0" err="1"/>
              <a:t>Funksystemen</a:t>
            </a:r>
            <a:endParaRPr lang="da-DK" dirty="0"/>
          </a:p>
        </p:txBody>
      </p:sp>
      <p:sp>
        <p:nvSpPr>
          <p:cNvPr id="2" name="Rechteck 1">
            <a:extLst>
              <a:ext uri="{FF2B5EF4-FFF2-40B4-BE49-F238E27FC236}">
                <a16:creationId xmlns:a16="http://schemas.microsoft.com/office/drawing/2014/main" id="{1A22D668-9EF2-F27C-2946-72CE12E86308}"/>
              </a:ext>
            </a:extLst>
          </p:cNvPr>
          <p:cNvSpPr/>
          <p:nvPr/>
        </p:nvSpPr>
        <p:spPr>
          <a:xfrm>
            <a:off x="5971655" y="2577717"/>
            <a:ext cx="930950" cy="769441"/>
          </a:xfrm>
          <a:prstGeom prst="rect">
            <a:avLst/>
          </a:prstGeom>
          <a:solidFill>
            <a:srgbClr val="DED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827E4861-8E3E-227A-4FED-27514EBD1973}"/>
              </a:ext>
            </a:extLst>
          </p:cNvPr>
          <p:cNvSpPr/>
          <p:nvPr/>
        </p:nvSpPr>
        <p:spPr>
          <a:xfrm>
            <a:off x="8265400" y="2574854"/>
            <a:ext cx="930950" cy="534074"/>
          </a:xfrm>
          <a:prstGeom prst="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E8D29485-07FE-EAA7-E47D-5EBDAC18AB60}"/>
              </a:ext>
            </a:extLst>
          </p:cNvPr>
          <p:cNvSpPr txBox="1"/>
          <p:nvPr/>
        </p:nvSpPr>
        <p:spPr>
          <a:xfrm>
            <a:off x="5586151" y="2250109"/>
            <a:ext cx="1701958" cy="815608"/>
          </a:xfrm>
          <a:prstGeom prst="rect">
            <a:avLst/>
          </a:prstGeom>
          <a:noFill/>
        </p:spPr>
        <p:txBody>
          <a:bodyPr wrap="square" rtlCol="0">
            <a:spAutoFit/>
          </a:bodyPr>
          <a:lstStyle/>
          <a:p>
            <a:pPr algn="ctr"/>
            <a:r>
              <a:rPr lang="de-DE" sz="1400" b="1" dirty="0"/>
              <a:t>Uplink</a:t>
            </a:r>
          </a:p>
          <a:p>
            <a:pPr algn="ctr"/>
            <a:endParaRPr lang="de-DE" sz="1100" dirty="0"/>
          </a:p>
          <a:p>
            <a:pPr algn="ctr"/>
            <a:r>
              <a:rPr lang="de-DE" sz="1100" dirty="0"/>
              <a:t>Empfangsfrequenz</a:t>
            </a:r>
          </a:p>
          <a:p>
            <a:pPr algn="ctr"/>
            <a:r>
              <a:rPr lang="de-DE" sz="1100" dirty="0"/>
              <a:t>der Basisstation</a:t>
            </a:r>
          </a:p>
        </p:txBody>
      </p:sp>
      <p:sp>
        <p:nvSpPr>
          <p:cNvPr id="14" name="Textfeld 13">
            <a:extLst>
              <a:ext uri="{FF2B5EF4-FFF2-40B4-BE49-F238E27FC236}">
                <a16:creationId xmlns:a16="http://schemas.microsoft.com/office/drawing/2014/main" id="{C684520C-5363-F4E8-6F15-F5217F19E0C5}"/>
              </a:ext>
            </a:extLst>
          </p:cNvPr>
          <p:cNvSpPr txBox="1"/>
          <p:nvPr/>
        </p:nvSpPr>
        <p:spPr>
          <a:xfrm>
            <a:off x="7834976" y="2246395"/>
            <a:ext cx="1701958" cy="815608"/>
          </a:xfrm>
          <a:prstGeom prst="rect">
            <a:avLst/>
          </a:prstGeom>
          <a:noFill/>
        </p:spPr>
        <p:txBody>
          <a:bodyPr wrap="square" rtlCol="0">
            <a:spAutoFit/>
          </a:bodyPr>
          <a:lstStyle/>
          <a:p>
            <a:pPr algn="ctr"/>
            <a:r>
              <a:rPr lang="de-DE" sz="1400" b="1" dirty="0" err="1"/>
              <a:t>Downlink</a:t>
            </a:r>
            <a:endParaRPr lang="de-DE" sz="1400" b="1" dirty="0"/>
          </a:p>
          <a:p>
            <a:pPr algn="ctr"/>
            <a:endParaRPr lang="de-DE" sz="1100" dirty="0"/>
          </a:p>
          <a:p>
            <a:pPr algn="ctr"/>
            <a:r>
              <a:rPr lang="de-DE" sz="1100" dirty="0"/>
              <a:t>Sendefrequenz</a:t>
            </a:r>
          </a:p>
          <a:p>
            <a:pPr algn="ctr"/>
            <a:r>
              <a:rPr lang="de-DE" sz="1100" dirty="0"/>
              <a:t>der Basisstation</a:t>
            </a:r>
          </a:p>
        </p:txBody>
      </p:sp>
    </p:spTree>
    <p:extLst>
      <p:ext uri="{BB962C8B-B14F-4D97-AF65-F5344CB8AC3E}">
        <p14:creationId xmlns:p14="http://schemas.microsoft.com/office/powerpoint/2010/main" val="1262866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Title 1"/>
          <p:cNvSpPr>
            <a:spLocks noGrp="1"/>
          </p:cNvSpPr>
          <p:nvPr>
            <p:ph type="title"/>
          </p:nvPr>
        </p:nvSpPr>
        <p:spPr/>
        <p:txBody>
          <a:bodyPr/>
          <a:lstStyle/>
          <a:p>
            <a:pPr eaLnBrk="1" hangingPunct="1"/>
            <a:r>
              <a:rPr lang="en-GB" dirty="0"/>
              <a:t>Passive Intermodulation</a:t>
            </a:r>
            <a:endParaRPr lang="da-DK" dirty="0">
              <a:latin typeface="+mn-lt"/>
              <a:cs typeface="Arial" charset="0"/>
            </a:endParaRPr>
          </a:p>
        </p:txBody>
      </p:sp>
      <p:sp>
        <p:nvSpPr>
          <p:cNvPr id="3" name="Content Placeholder 2"/>
          <p:cNvSpPr>
            <a:spLocks noGrp="1"/>
          </p:cNvSpPr>
          <p:nvPr>
            <p:ph idx="1"/>
          </p:nvPr>
        </p:nvSpPr>
        <p:spPr>
          <a:xfrm>
            <a:off x="684000" y="2154086"/>
            <a:ext cx="6174000" cy="4351338"/>
          </a:xfrm>
        </p:spPr>
        <p:txBody>
          <a:bodyPr/>
          <a:lstStyle/>
          <a:p>
            <a:pPr marL="0" indent="0">
              <a:buNone/>
            </a:pPr>
            <a:r>
              <a:rPr lang="en-US" sz="1600" b="1" dirty="0"/>
              <a:t>Wie </a:t>
            </a:r>
            <a:r>
              <a:rPr lang="en-US" sz="1600" b="1" dirty="0" err="1"/>
              <a:t>wird</a:t>
            </a:r>
            <a:r>
              <a:rPr lang="en-US" sz="1600" b="1" dirty="0"/>
              <a:t> die </a:t>
            </a:r>
            <a:r>
              <a:rPr lang="en-US" sz="1600" b="1" dirty="0" err="1"/>
              <a:t>Funkkommunikation</a:t>
            </a:r>
            <a:r>
              <a:rPr lang="en-US" sz="1600" b="1" dirty="0"/>
              <a:t> </a:t>
            </a:r>
            <a:r>
              <a:rPr lang="en-US" sz="1600" b="1" dirty="0" err="1"/>
              <a:t>durch</a:t>
            </a:r>
            <a:r>
              <a:rPr lang="en-US" sz="1600" b="1" dirty="0"/>
              <a:t> PIM </a:t>
            </a:r>
            <a:r>
              <a:rPr lang="en-US" sz="1600" b="1" dirty="0" err="1"/>
              <a:t>beeinträchtigt</a:t>
            </a:r>
            <a:r>
              <a:rPr lang="en-US" sz="1600" b="1" dirty="0"/>
              <a:t>:</a:t>
            </a:r>
          </a:p>
          <a:p>
            <a:pPr marL="0" indent="0">
              <a:buNone/>
            </a:pPr>
            <a:endParaRPr lang="en-US" sz="1600" b="1" dirty="0"/>
          </a:p>
          <a:p>
            <a:r>
              <a:rPr lang="en-US" sz="1600" dirty="0" err="1"/>
              <a:t>Erhöhte</a:t>
            </a:r>
            <a:r>
              <a:rPr lang="en-US" sz="1600" dirty="0"/>
              <a:t> </a:t>
            </a:r>
            <a:r>
              <a:rPr lang="en-US" sz="1600" dirty="0" err="1"/>
              <a:t>Bitfehlerrate</a:t>
            </a:r>
            <a:r>
              <a:rPr lang="en-US" sz="1600" dirty="0"/>
              <a:t> (BER)</a:t>
            </a:r>
          </a:p>
          <a:p>
            <a:r>
              <a:rPr lang="en-US" sz="1600" dirty="0" err="1"/>
              <a:t>Datenverbindungen</a:t>
            </a:r>
            <a:r>
              <a:rPr lang="en-US" sz="1600" dirty="0"/>
              <a:t> : </a:t>
            </a:r>
            <a:r>
              <a:rPr lang="de-DE" sz="1600" dirty="0"/>
              <a:t>Weitere Fehlerschutzbits werden generiert und wiederholt gesendet</a:t>
            </a:r>
            <a:r>
              <a:rPr lang="en-US" sz="1600" dirty="0"/>
              <a:t>  =&gt; </a:t>
            </a:r>
            <a:r>
              <a:rPr lang="en-US" sz="1600" dirty="0" err="1"/>
              <a:t>generell</a:t>
            </a:r>
            <a:r>
              <a:rPr lang="en-US" sz="1600" dirty="0"/>
              <a:t> </a:t>
            </a:r>
            <a:r>
              <a:rPr lang="en-US" sz="1600" dirty="0" err="1"/>
              <a:t>reduzierte</a:t>
            </a:r>
            <a:r>
              <a:rPr lang="en-US" sz="1600" dirty="0"/>
              <a:t> </a:t>
            </a:r>
            <a:r>
              <a:rPr lang="en-US" sz="1600" dirty="0" err="1"/>
              <a:t>Datenrate</a:t>
            </a:r>
            <a:endParaRPr lang="en-US" sz="1600" dirty="0"/>
          </a:p>
          <a:p>
            <a:r>
              <a:rPr lang="en-US" sz="1600" dirty="0" err="1"/>
              <a:t>Reduzierte</a:t>
            </a:r>
            <a:r>
              <a:rPr lang="en-US" sz="1600" dirty="0"/>
              <a:t> </a:t>
            </a:r>
            <a:r>
              <a:rPr lang="en-US" sz="1600" dirty="0" err="1"/>
              <a:t>Empfindlichkeit</a:t>
            </a:r>
            <a:r>
              <a:rPr lang="en-US" sz="1600" dirty="0"/>
              <a:t> =&gt; </a:t>
            </a:r>
            <a:r>
              <a:rPr lang="en-US" sz="1600" dirty="0" err="1"/>
              <a:t>geringere</a:t>
            </a:r>
            <a:r>
              <a:rPr lang="en-US" sz="1600" dirty="0"/>
              <a:t> </a:t>
            </a:r>
            <a:r>
              <a:rPr lang="en-US" sz="1600" dirty="0" err="1"/>
              <a:t>Funkabdeckung</a:t>
            </a:r>
            <a:endParaRPr lang="en-US" sz="1600" dirty="0"/>
          </a:p>
          <a:p>
            <a:pPr lvl="1"/>
            <a:r>
              <a:rPr lang="en-US" sz="1200" dirty="0" err="1"/>
              <a:t>Reduzierte</a:t>
            </a:r>
            <a:r>
              <a:rPr lang="en-US" sz="1200" dirty="0"/>
              <a:t> </a:t>
            </a:r>
            <a:r>
              <a:rPr lang="en-US" sz="1200" dirty="0" err="1"/>
              <a:t>Zellkapazität</a:t>
            </a:r>
            <a:r>
              <a:rPr lang="en-US" sz="1200" dirty="0"/>
              <a:t> =&gt; </a:t>
            </a:r>
            <a:r>
              <a:rPr lang="en-US" sz="1200" dirty="0" err="1"/>
              <a:t>reduzierter</a:t>
            </a:r>
            <a:r>
              <a:rPr lang="en-US" sz="1200" dirty="0"/>
              <a:t> </a:t>
            </a:r>
            <a:r>
              <a:rPr lang="en-US" sz="1200" dirty="0" err="1"/>
              <a:t>Umsatz</a:t>
            </a:r>
            <a:r>
              <a:rPr lang="en-US" sz="1200" dirty="0"/>
              <a:t> !</a:t>
            </a:r>
          </a:p>
          <a:p>
            <a:pPr lvl="1"/>
            <a:endParaRPr lang="en-US" sz="1200" dirty="0"/>
          </a:p>
          <a:p>
            <a:r>
              <a:rPr lang="en-US" sz="1600" dirty="0" err="1"/>
              <a:t>Erhöhte</a:t>
            </a:r>
            <a:r>
              <a:rPr lang="en-US" sz="1600" dirty="0"/>
              <a:t> </a:t>
            </a:r>
            <a:r>
              <a:rPr lang="en-US" sz="1600" dirty="0" err="1"/>
              <a:t>Funkabbrüche</a:t>
            </a:r>
            <a:endParaRPr lang="en-US" sz="1600" dirty="0"/>
          </a:p>
          <a:p>
            <a:r>
              <a:rPr lang="en-US" sz="1600" dirty="0" err="1"/>
              <a:t>Empfänger</a:t>
            </a:r>
            <a:r>
              <a:rPr lang="en-US" sz="1600" dirty="0"/>
              <a:t>-Blocking</a:t>
            </a:r>
          </a:p>
          <a:p>
            <a:endParaRPr lang="da-DK" sz="1600" dirty="0"/>
          </a:p>
        </p:txBody>
      </p:sp>
      <p:sp>
        <p:nvSpPr>
          <p:cNvPr id="2" name="Pladsholder til diasnummer 1"/>
          <p:cNvSpPr>
            <a:spLocks noGrp="1"/>
          </p:cNvSpPr>
          <p:nvPr>
            <p:ph type="sldNum" sz="quarter" idx="4294967295"/>
          </p:nvPr>
        </p:nvSpPr>
        <p:spPr>
          <a:xfrm>
            <a:off x="9347200" y="7173913"/>
            <a:ext cx="2844800" cy="365125"/>
          </a:xfrm>
        </p:spPr>
        <p:txBody>
          <a:bodyPr/>
          <a:lstStyle/>
          <a:p>
            <a:pPr>
              <a:defRPr/>
            </a:pPr>
            <a:fld id="{C444CF8F-BF87-4D77-9FF0-2E3A05160104}" type="slidenum">
              <a:rPr lang="da-DK" smtClean="0"/>
              <a:pPr>
                <a:defRPr/>
              </a:pPr>
              <a:t>25</a:t>
            </a:fld>
            <a:endParaRPr lang="da-DK"/>
          </a:p>
        </p:txBody>
      </p:sp>
      <p:pic>
        <p:nvPicPr>
          <p:cNvPr id="9" name="Picture 8"/>
          <p:cNvPicPr preferRelativeResize="0">
            <a:picLocks/>
          </p:cNvPicPr>
          <p:nvPr/>
        </p:nvPicPr>
        <p:blipFill rotWithShape="1">
          <a:blip r:embed="rId3" cstate="print">
            <a:extLst>
              <a:ext uri="{28A0092B-C50C-407E-A947-70E740481C1C}">
                <a14:useLocalDpi xmlns:a14="http://schemas.microsoft.com/office/drawing/2010/main" val="0"/>
              </a:ext>
            </a:extLst>
          </a:blip>
          <a:srcRect l="54738" t="43701" b="18499"/>
          <a:stretch/>
        </p:blipFill>
        <p:spPr>
          <a:xfrm>
            <a:off x="7168982" y="2217337"/>
            <a:ext cx="3090139" cy="4071948"/>
          </a:xfrm>
          <a:prstGeom prst="rect">
            <a:avLst/>
          </a:prstGeom>
        </p:spPr>
      </p:pic>
      <p:sp>
        <p:nvSpPr>
          <p:cNvPr id="8" name="Text Placeholder 4">
            <a:extLst>
              <a:ext uri="{FF2B5EF4-FFF2-40B4-BE49-F238E27FC236}">
                <a16:creationId xmlns:a16="http://schemas.microsoft.com/office/drawing/2014/main" id="{FBB301BA-16FE-E9D1-DFA3-8027C5E1E0F5}"/>
              </a:ext>
            </a:extLst>
          </p:cNvPr>
          <p:cNvSpPr txBox="1">
            <a:spLocks/>
          </p:cNvSpPr>
          <p:nvPr/>
        </p:nvSpPr>
        <p:spPr>
          <a:xfrm>
            <a:off x="684000" y="1011428"/>
            <a:ext cx="10945812" cy="5762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85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85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85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85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8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dirty="0"/>
              <a:t>PIM </a:t>
            </a:r>
            <a:r>
              <a:rPr lang="da-DK" dirty="0" err="1"/>
              <a:t>Effekte</a:t>
            </a:r>
            <a:r>
              <a:rPr lang="da-DK" dirty="0"/>
              <a:t> in </a:t>
            </a:r>
            <a:r>
              <a:rPr lang="da-DK" dirty="0" err="1"/>
              <a:t>Funksystemen</a:t>
            </a:r>
            <a:endParaRPr lang="da-DK" dirty="0"/>
          </a:p>
        </p:txBody>
      </p:sp>
      <p:sp>
        <p:nvSpPr>
          <p:cNvPr id="7" name="Rechteck 6">
            <a:extLst>
              <a:ext uri="{FF2B5EF4-FFF2-40B4-BE49-F238E27FC236}">
                <a16:creationId xmlns:a16="http://schemas.microsoft.com/office/drawing/2014/main" id="{B0CD112D-F329-17A9-3A05-809F30EE7DC9}"/>
              </a:ext>
            </a:extLst>
          </p:cNvPr>
          <p:cNvSpPr/>
          <p:nvPr/>
        </p:nvSpPr>
        <p:spPr>
          <a:xfrm>
            <a:off x="444500" y="6616700"/>
            <a:ext cx="2362200" cy="241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53860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Title 1"/>
          <p:cNvSpPr>
            <a:spLocks noGrp="1"/>
          </p:cNvSpPr>
          <p:nvPr>
            <p:ph type="title"/>
          </p:nvPr>
        </p:nvSpPr>
        <p:spPr/>
        <p:txBody>
          <a:bodyPr/>
          <a:lstStyle/>
          <a:p>
            <a:r>
              <a:rPr lang="en-GB" dirty="0"/>
              <a:t>Passive Intermodulation</a:t>
            </a:r>
            <a:endParaRPr lang="da-DK" dirty="0"/>
          </a:p>
        </p:txBody>
      </p:sp>
      <p:sp>
        <p:nvSpPr>
          <p:cNvPr id="11" name="Content Placeholder 10"/>
          <p:cNvSpPr>
            <a:spLocks noGrp="1"/>
          </p:cNvSpPr>
          <p:nvPr>
            <p:ph idx="1"/>
          </p:nvPr>
        </p:nvSpPr>
        <p:spPr>
          <a:xfrm>
            <a:off x="684001" y="1679916"/>
            <a:ext cx="8995258" cy="4259111"/>
          </a:xfrm>
        </p:spPr>
        <p:txBody>
          <a:bodyPr>
            <a:normAutofit/>
          </a:bodyPr>
          <a:lstStyle/>
          <a:p>
            <a:r>
              <a:rPr lang="en-US" sz="1800" b="1" dirty="0" err="1"/>
              <a:t>Verbesserte</a:t>
            </a:r>
            <a:r>
              <a:rPr lang="en-US" sz="1800" b="1" dirty="0"/>
              <a:t> </a:t>
            </a:r>
            <a:r>
              <a:rPr lang="en-US" sz="1800" b="1" dirty="0" err="1"/>
              <a:t>Empfängerempfindlichkeit</a:t>
            </a:r>
            <a:r>
              <a:rPr lang="en-US" sz="1800" b="1" dirty="0"/>
              <a:t> </a:t>
            </a:r>
          </a:p>
          <a:p>
            <a:pPr marL="0" indent="0">
              <a:buNone/>
            </a:pPr>
            <a:r>
              <a:rPr lang="en-US" sz="1800" b="1" dirty="0"/>
              <a:t>    </a:t>
            </a:r>
            <a:r>
              <a:rPr lang="de-DE" sz="1800" dirty="0"/>
              <a:t>(mit jeder </a:t>
            </a:r>
            <a:r>
              <a:rPr lang="de-DE" sz="1800" dirty="0" err="1"/>
              <a:t>Gerätegeneration</a:t>
            </a:r>
            <a:r>
              <a:rPr lang="de-DE" sz="1800" dirty="0"/>
              <a:t> ca. +2 dB) </a:t>
            </a:r>
            <a:endParaRPr lang="en-US" sz="1800" b="1" dirty="0"/>
          </a:p>
          <a:p>
            <a:r>
              <a:rPr lang="de-DE" sz="1800" dirty="0" err="1"/>
              <a:t>Erhöhte</a:t>
            </a:r>
            <a:r>
              <a:rPr lang="de-DE" sz="1800" dirty="0"/>
              <a:t> </a:t>
            </a:r>
            <a:r>
              <a:rPr lang="de-DE" sz="1800" dirty="0" err="1"/>
              <a:t>Empfängerempfindlichkeit</a:t>
            </a:r>
            <a:r>
              <a:rPr lang="de-DE" sz="1800" dirty="0"/>
              <a:t> erfordert ein Absenken des Rauschpegels</a:t>
            </a:r>
          </a:p>
          <a:p>
            <a:r>
              <a:rPr lang="de-DE" sz="1800" dirty="0"/>
              <a:t>PIM </a:t>
            </a:r>
            <a:r>
              <a:rPr lang="de-DE" sz="1800" dirty="0" err="1"/>
              <a:t>Störungen</a:t>
            </a:r>
            <a:r>
              <a:rPr lang="de-DE" sz="1800" dirty="0"/>
              <a:t> werden deutlich </a:t>
            </a:r>
            <a:r>
              <a:rPr lang="de-DE" sz="1800" dirty="0" err="1"/>
              <a:t>spürbar</a:t>
            </a:r>
            <a:r>
              <a:rPr lang="de-DE" sz="1800" dirty="0"/>
              <a:t> und beeinflussen messbar das Funkverhalten </a:t>
            </a:r>
          </a:p>
          <a:p>
            <a:pPr marL="457200" lvl="1" indent="0">
              <a:buNone/>
            </a:pPr>
            <a:endParaRPr lang="da-DK" sz="1800" dirty="0"/>
          </a:p>
        </p:txBody>
      </p:sp>
      <p:sp>
        <p:nvSpPr>
          <p:cNvPr id="2" name="Pladsholder til diasnummer 1"/>
          <p:cNvSpPr>
            <a:spLocks noGrp="1"/>
          </p:cNvSpPr>
          <p:nvPr>
            <p:ph type="sldNum" sz="quarter" idx="4294967295"/>
          </p:nvPr>
        </p:nvSpPr>
        <p:spPr>
          <a:xfrm>
            <a:off x="9347200" y="7173913"/>
            <a:ext cx="2844800" cy="365125"/>
          </a:xfrm>
        </p:spPr>
        <p:txBody>
          <a:bodyPr/>
          <a:lstStyle/>
          <a:p>
            <a:fld id="{C444CF8F-BF87-4D77-9FF0-2E3A05160104}" type="slidenum">
              <a:rPr lang="da-DK" smtClean="0"/>
              <a:pPr/>
              <a:t>26</a:t>
            </a:fld>
            <a:endParaRPr lang="da-DK"/>
          </a:p>
        </p:txBody>
      </p:sp>
      <p:pic>
        <p:nvPicPr>
          <p:cNvPr id="8" name="Billede 3"/>
          <p:cNvPicPr>
            <a:picLocks noChangeAspect="1"/>
          </p:cNvPicPr>
          <p:nvPr/>
        </p:nvPicPr>
        <p:blipFill>
          <a:blip r:embed="rId3" cstate="print"/>
          <a:stretch>
            <a:fillRect/>
          </a:stretch>
        </p:blipFill>
        <p:spPr>
          <a:xfrm>
            <a:off x="2684964" y="3216621"/>
            <a:ext cx="7852938" cy="3443782"/>
          </a:xfrm>
          <a:prstGeom prst="rect">
            <a:avLst/>
          </a:prstGeom>
        </p:spPr>
      </p:pic>
      <p:graphicFrame>
        <p:nvGraphicFramePr>
          <p:cNvPr id="9" name="Tabel 9"/>
          <p:cNvGraphicFramePr>
            <a:graphicFrameLocks noGrp="1"/>
          </p:cNvGraphicFramePr>
          <p:nvPr/>
        </p:nvGraphicFramePr>
        <p:xfrm>
          <a:off x="8919455" y="1807953"/>
          <a:ext cx="3272545" cy="1790315"/>
        </p:xfrm>
        <a:graphic>
          <a:graphicData uri="http://schemas.openxmlformats.org/drawingml/2006/table">
            <a:tbl>
              <a:tblPr firstRow="1" bandRow="1">
                <a:tableStyleId>{5C22544A-7EE6-4342-B048-85BDC9FD1C3A}</a:tableStyleId>
              </a:tblPr>
              <a:tblGrid>
                <a:gridCol w="895029">
                  <a:extLst>
                    <a:ext uri="{9D8B030D-6E8A-4147-A177-3AD203B41FA5}">
                      <a16:colId xmlns:a16="http://schemas.microsoft.com/office/drawing/2014/main" val="20000"/>
                    </a:ext>
                  </a:extLst>
                </a:gridCol>
                <a:gridCol w="1182029">
                  <a:extLst>
                    <a:ext uri="{9D8B030D-6E8A-4147-A177-3AD203B41FA5}">
                      <a16:colId xmlns:a16="http://schemas.microsoft.com/office/drawing/2014/main" val="20001"/>
                    </a:ext>
                  </a:extLst>
                </a:gridCol>
                <a:gridCol w="1195487">
                  <a:extLst>
                    <a:ext uri="{9D8B030D-6E8A-4147-A177-3AD203B41FA5}">
                      <a16:colId xmlns:a16="http://schemas.microsoft.com/office/drawing/2014/main" val="20002"/>
                    </a:ext>
                  </a:extLst>
                </a:gridCol>
              </a:tblGrid>
              <a:tr h="783263">
                <a:tc>
                  <a:txBody>
                    <a:bodyPr/>
                    <a:lstStyle/>
                    <a:p>
                      <a:r>
                        <a:rPr lang="da-DK" sz="1200" baseline="0" dirty="0"/>
                        <a:t>TETRA </a:t>
                      </a:r>
                      <a:r>
                        <a:rPr lang="da-DK" sz="1200" baseline="0" dirty="0" err="1"/>
                        <a:t>Mobilgerät</a:t>
                      </a:r>
                      <a:endParaRPr lang="da-DK" sz="1200" dirty="0"/>
                    </a:p>
                  </a:txBody>
                  <a:tcPr>
                    <a:solidFill>
                      <a:srgbClr val="1F376A"/>
                    </a:solidFill>
                  </a:tcPr>
                </a:tc>
                <a:tc>
                  <a:txBody>
                    <a:bodyPr/>
                    <a:lstStyle/>
                    <a:p>
                      <a:r>
                        <a:rPr lang="da-DK" sz="1200" dirty="0" err="1"/>
                        <a:t>Statische</a:t>
                      </a:r>
                      <a:endParaRPr lang="da-DK" sz="1200" dirty="0"/>
                    </a:p>
                    <a:p>
                      <a:r>
                        <a:rPr lang="da-DK" sz="1200" baseline="0" dirty="0" err="1"/>
                        <a:t>Empfänger</a:t>
                      </a:r>
                      <a:r>
                        <a:rPr lang="da-DK" sz="1200" baseline="0" dirty="0"/>
                        <a:t>-</a:t>
                      </a:r>
                    </a:p>
                    <a:p>
                      <a:r>
                        <a:rPr lang="da-DK" sz="1200" baseline="0" dirty="0" err="1"/>
                        <a:t>empfindlichkeit</a:t>
                      </a:r>
                      <a:endParaRPr lang="da-DK" sz="1200" dirty="0"/>
                    </a:p>
                  </a:txBody>
                  <a:tcPr>
                    <a:solidFill>
                      <a:srgbClr val="1F376A"/>
                    </a:solidFill>
                  </a:tcPr>
                </a:tc>
                <a:tc>
                  <a:txBody>
                    <a:bodyPr/>
                    <a:lstStyle/>
                    <a:p>
                      <a:r>
                        <a:rPr lang="da-DK" sz="1200" dirty="0" err="1"/>
                        <a:t>Dynamische</a:t>
                      </a:r>
                      <a:r>
                        <a:rPr lang="da-DK" sz="1200" dirty="0"/>
                        <a:t> </a:t>
                      </a:r>
                      <a:r>
                        <a:rPr lang="da-DK" sz="1200" baseline="0" dirty="0" err="1"/>
                        <a:t>Empfänger</a:t>
                      </a:r>
                      <a:r>
                        <a:rPr lang="da-DK" sz="1200" baseline="0" dirty="0"/>
                        <a:t>-</a:t>
                      </a:r>
                    </a:p>
                    <a:p>
                      <a:r>
                        <a:rPr lang="da-DK" sz="1200" baseline="0" dirty="0" err="1"/>
                        <a:t>empfindlichkeit</a:t>
                      </a:r>
                      <a:endParaRPr lang="da-DK" sz="1200" dirty="0"/>
                    </a:p>
                  </a:txBody>
                  <a:tcPr>
                    <a:solidFill>
                      <a:srgbClr val="1F376A"/>
                    </a:solidFill>
                  </a:tcPr>
                </a:tc>
                <a:extLst>
                  <a:ext uri="{0D108BD9-81ED-4DB2-BD59-A6C34878D82A}">
                    <a16:rowId xmlns:a16="http://schemas.microsoft.com/office/drawing/2014/main" val="10000"/>
                  </a:ext>
                </a:extLst>
              </a:tr>
              <a:tr h="335684">
                <a:tc>
                  <a:txBody>
                    <a:bodyPr/>
                    <a:lstStyle/>
                    <a:p>
                      <a:r>
                        <a:rPr lang="da-DK" sz="1200" dirty="0"/>
                        <a:t>MTM700</a:t>
                      </a:r>
                    </a:p>
                  </a:txBody>
                  <a:tcPr/>
                </a:tc>
                <a:tc>
                  <a:txBody>
                    <a:bodyPr/>
                    <a:lstStyle/>
                    <a:p>
                      <a:r>
                        <a:rPr lang="da-DK" sz="1200" dirty="0"/>
                        <a:t>-112 </a:t>
                      </a:r>
                      <a:r>
                        <a:rPr lang="da-DK" sz="1200" dirty="0" err="1"/>
                        <a:t>dBm</a:t>
                      </a:r>
                      <a:r>
                        <a:rPr lang="da-DK" sz="1200" dirty="0"/>
                        <a:t> </a:t>
                      </a:r>
                    </a:p>
                  </a:txBody>
                  <a:tcPr/>
                </a:tc>
                <a:tc>
                  <a:txBody>
                    <a:bodyPr/>
                    <a:lstStyle/>
                    <a:p>
                      <a:r>
                        <a:rPr lang="da-DK" sz="1200" dirty="0"/>
                        <a:t>-103 </a:t>
                      </a:r>
                      <a:r>
                        <a:rPr lang="da-DK" sz="1200" dirty="0" err="1"/>
                        <a:t>dBm</a:t>
                      </a:r>
                      <a:endParaRPr lang="da-DK" sz="1200" dirty="0"/>
                    </a:p>
                  </a:txBody>
                  <a:tcPr/>
                </a:tc>
                <a:extLst>
                  <a:ext uri="{0D108BD9-81ED-4DB2-BD59-A6C34878D82A}">
                    <a16:rowId xmlns:a16="http://schemas.microsoft.com/office/drawing/2014/main" val="10001"/>
                  </a:ext>
                </a:extLst>
              </a:tr>
              <a:tr h="335684">
                <a:tc>
                  <a:txBody>
                    <a:bodyPr/>
                    <a:lstStyle/>
                    <a:p>
                      <a:r>
                        <a:rPr lang="da-DK" sz="1200" dirty="0"/>
                        <a:t>MTM800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200" dirty="0"/>
                        <a:t>-114 </a:t>
                      </a:r>
                      <a:r>
                        <a:rPr lang="da-DK" sz="1200" dirty="0" err="1"/>
                        <a:t>dBm</a:t>
                      </a:r>
                      <a:r>
                        <a:rPr lang="da-DK" sz="1200" dirty="0"/>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200" dirty="0"/>
                        <a:t>-105 </a:t>
                      </a:r>
                      <a:r>
                        <a:rPr lang="da-DK" sz="1200" dirty="0" err="1"/>
                        <a:t>dBm</a:t>
                      </a:r>
                      <a:endParaRPr lang="da-DK" sz="1200" dirty="0"/>
                    </a:p>
                  </a:txBody>
                  <a:tcPr/>
                </a:tc>
                <a:extLst>
                  <a:ext uri="{0D108BD9-81ED-4DB2-BD59-A6C34878D82A}">
                    <a16:rowId xmlns:a16="http://schemas.microsoft.com/office/drawing/2014/main" val="10002"/>
                  </a:ext>
                </a:extLst>
              </a:tr>
              <a:tr h="335684">
                <a:tc>
                  <a:txBody>
                    <a:bodyPr/>
                    <a:lstStyle/>
                    <a:p>
                      <a:r>
                        <a:rPr lang="da-DK" sz="1200" dirty="0"/>
                        <a:t>MTM5400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200" dirty="0"/>
                        <a:t>-116</a:t>
                      </a:r>
                      <a:r>
                        <a:rPr lang="da-DK" sz="1200" baseline="0" dirty="0"/>
                        <a:t> </a:t>
                      </a:r>
                      <a:r>
                        <a:rPr lang="da-DK" sz="1200" dirty="0" err="1"/>
                        <a:t>dBm</a:t>
                      </a:r>
                      <a:r>
                        <a:rPr lang="da-DK" sz="1200" dirty="0"/>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200" dirty="0"/>
                        <a:t>-107 </a:t>
                      </a:r>
                      <a:r>
                        <a:rPr lang="da-DK" sz="1200" dirty="0" err="1"/>
                        <a:t>dBm</a:t>
                      </a:r>
                      <a:endParaRPr lang="da-DK" sz="1200" dirty="0"/>
                    </a:p>
                  </a:txBody>
                  <a:tcPr/>
                </a:tc>
                <a:extLst>
                  <a:ext uri="{0D108BD9-81ED-4DB2-BD59-A6C34878D82A}">
                    <a16:rowId xmlns:a16="http://schemas.microsoft.com/office/drawing/2014/main" val="10003"/>
                  </a:ext>
                </a:extLst>
              </a:tr>
            </a:tbl>
          </a:graphicData>
        </a:graphic>
      </p:graphicFrame>
      <p:sp>
        <p:nvSpPr>
          <p:cNvPr id="10" name="Text Placeholder 4">
            <a:extLst>
              <a:ext uri="{FF2B5EF4-FFF2-40B4-BE49-F238E27FC236}">
                <a16:creationId xmlns:a16="http://schemas.microsoft.com/office/drawing/2014/main" id="{E8EF3866-0122-4DF8-BB70-BAAA222D941A}"/>
              </a:ext>
            </a:extLst>
          </p:cNvPr>
          <p:cNvSpPr txBox="1">
            <a:spLocks/>
          </p:cNvSpPr>
          <p:nvPr/>
        </p:nvSpPr>
        <p:spPr>
          <a:xfrm>
            <a:off x="684000" y="1011428"/>
            <a:ext cx="10945812" cy="5762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85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85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85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85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8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err="1"/>
              <a:t>Warum</a:t>
            </a:r>
            <a:r>
              <a:rPr lang="en-GB" dirty="0"/>
              <a:t> </a:t>
            </a:r>
            <a:r>
              <a:rPr lang="en-GB" dirty="0" err="1"/>
              <a:t>ist</a:t>
            </a:r>
            <a:r>
              <a:rPr lang="en-GB" dirty="0"/>
              <a:t> PIM </a:t>
            </a:r>
            <a:r>
              <a:rPr lang="en-GB" dirty="0" err="1"/>
              <a:t>heute</a:t>
            </a:r>
            <a:r>
              <a:rPr lang="en-GB" dirty="0"/>
              <a:t> </a:t>
            </a:r>
            <a:r>
              <a:rPr lang="en-GB" dirty="0" err="1"/>
              <a:t>wichtiger</a:t>
            </a:r>
            <a:r>
              <a:rPr lang="en-GB" dirty="0"/>
              <a:t> </a:t>
            </a:r>
            <a:r>
              <a:rPr lang="en-GB" dirty="0" err="1"/>
              <a:t>als</a:t>
            </a:r>
            <a:r>
              <a:rPr lang="en-GB" dirty="0"/>
              <a:t> </a:t>
            </a:r>
            <a:r>
              <a:rPr lang="en-GB" dirty="0" err="1"/>
              <a:t>früher</a:t>
            </a:r>
            <a:r>
              <a:rPr lang="en-GB" dirty="0"/>
              <a:t>?</a:t>
            </a:r>
          </a:p>
        </p:txBody>
      </p:sp>
      <p:sp>
        <p:nvSpPr>
          <p:cNvPr id="12" name="Rechteck 11">
            <a:extLst>
              <a:ext uri="{FF2B5EF4-FFF2-40B4-BE49-F238E27FC236}">
                <a16:creationId xmlns:a16="http://schemas.microsoft.com/office/drawing/2014/main" id="{6FC327F1-FF37-1AEA-958E-553A8EA7F8D0}"/>
              </a:ext>
            </a:extLst>
          </p:cNvPr>
          <p:cNvSpPr/>
          <p:nvPr/>
        </p:nvSpPr>
        <p:spPr>
          <a:xfrm>
            <a:off x="444500" y="6616700"/>
            <a:ext cx="2362200" cy="241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87444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p:txBody>
          <a:bodyPr/>
          <a:lstStyle/>
          <a:p>
            <a:pPr eaLnBrk="1" hangingPunct="1"/>
            <a:r>
              <a:rPr lang="en-GB" dirty="0"/>
              <a:t>Passive Intermodulation</a:t>
            </a:r>
            <a:endParaRPr lang="da-DK" dirty="0">
              <a:latin typeface="+mn-lt"/>
              <a:cs typeface="Arial" charset="0"/>
            </a:endParaRPr>
          </a:p>
        </p:txBody>
      </p:sp>
      <p:sp>
        <p:nvSpPr>
          <p:cNvPr id="3" name="Content Placeholder 2"/>
          <p:cNvSpPr>
            <a:spLocks noGrp="1"/>
          </p:cNvSpPr>
          <p:nvPr>
            <p:ph idx="1"/>
          </p:nvPr>
        </p:nvSpPr>
        <p:spPr/>
        <p:txBody>
          <a:bodyPr/>
          <a:lstStyle/>
          <a:p>
            <a:pPr marL="0" indent="0">
              <a:buNone/>
            </a:pPr>
            <a:r>
              <a:rPr lang="da-DK" sz="1600" b="1" dirty="0"/>
              <a:t>Low PIM </a:t>
            </a:r>
            <a:r>
              <a:rPr lang="da-DK" sz="1600" b="1" dirty="0" err="1"/>
              <a:t>Produkte</a:t>
            </a:r>
            <a:r>
              <a:rPr lang="da-DK" sz="1600" b="1" dirty="0"/>
              <a:t>:</a:t>
            </a:r>
          </a:p>
          <a:p>
            <a:pPr marL="0" indent="0">
              <a:buNone/>
            </a:pPr>
            <a:endParaRPr lang="da-DK" sz="1600" b="1" dirty="0"/>
          </a:p>
          <a:p>
            <a:r>
              <a:rPr lang="da-DK" sz="1600" dirty="0" err="1"/>
              <a:t>Breitband</a:t>
            </a:r>
            <a:r>
              <a:rPr lang="da-DK" sz="1600" dirty="0"/>
              <a:t>-Tapper</a:t>
            </a:r>
          </a:p>
          <a:p>
            <a:r>
              <a:rPr lang="da-DK" sz="1600" dirty="0" err="1"/>
              <a:t>Breitband</a:t>
            </a:r>
            <a:r>
              <a:rPr lang="da-DK" sz="1600" dirty="0"/>
              <a:t>-Splitter </a:t>
            </a:r>
            <a:r>
              <a:rPr lang="da-DK" sz="1600" dirty="0" err="1"/>
              <a:t>für</a:t>
            </a:r>
            <a:r>
              <a:rPr lang="da-DK" sz="1600" dirty="0"/>
              <a:t> </a:t>
            </a:r>
            <a:r>
              <a:rPr lang="da-DK" sz="1600" dirty="0" err="1"/>
              <a:t>hohe</a:t>
            </a:r>
            <a:r>
              <a:rPr lang="da-DK" sz="1600" dirty="0"/>
              <a:t> Leistung</a:t>
            </a:r>
          </a:p>
          <a:p>
            <a:r>
              <a:rPr lang="da-DK" sz="1600" dirty="0" err="1"/>
              <a:t>Breitband-Diplexer</a:t>
            </a:r>
            <a:endParaRPr lang="da-DK" sz="1600" dirty="0"/>
          </a:p>
          <a:p>
            <a:r>
              <a:rPr lang="da-DK" sz="1600" dirty="0" err="1"/>
              <a:t>Breitband-Koppler</a:t>
            </a:r>
            <a:endParaRPr lang="da-DK" sz="1600" dirty="0"/>
          </a:p>
          <a:p>
            <a:r>
              <a:rPr lang="da-DK" sz="1600" dirty="0" err="1"/>
              <a:t>Abschlusswiderstände</a:t>
            </a:r>
            <a:endParaRPr lang="da-DK" sz="1600" dirty="0"/>
          </a:p>
          <a:p>
            <a:r>
              <a:rPr lang="da-DK" sz="1600" dirty="0" err="1"/>
              <a:t>Dämpfungsglieder</a:t>
            </a:r>
            <a:endParaRPr lang="da-DK" sz="1600" dirty="0"/>
          </a:p>
          <a:p>
            <a:r>
              <a:rPr lang="da-DK" sz="1600" dirty="0"/>
              <a:t>Multiband-</a:t>
            </a:r>
            <a:r>
              <a:rPr lang="da-DK" sz="1600" dirty="0" err="1"/>
              <a:t>Combiner</a:t>
            </a:r>
            <a:endParaRPr lang="da-DK" sz="1600" dirty="0"/>
          </a:p>
          <a:p>
            <a:r>
              <a:rPr lang="da-DK" sz="1600" dirty="0" err="1"/>
              <a:t>Indoor</a:t>
            </a:r>
            <a:r>
              <a:rPr lang="da-DK" sz="1600" dirty="0"/>
              <a:t> Antennen</a:t>
            </a:r>
          </a:p>
          <a:p>
            <a:r>
              <a:rPr lang="da-DK" sz="1600" dirty="0" err="1"/>
              <a:t>Kolineare</a:t>
            </a:r>
            <a:r>
              <a:rPr lang="da-DK" sz="1600" dirty="0"/>
              <a:t> </a:t>
            </a:r>
            <a:r>
              <a:rPr lang="da-DK" sz="1600" dirty="0" err="1"/>
              <a:t>Rundstrahlantennen</a:t>
            </a:r>
            <a:endParaRPr lang="da-DK" sz="1600" dirty="0"/>
          </a:p>
          <a:p>
            <a:r>
              <a:rPr lang="da-DK" sz="1600" dirty="0"/>
              <a:t>Sektorantennen</a:t>
            </a:r>
          </a:p>
          <a:p>
            <a:endParaRPr lang="da-DK" sz="1600" dirty="0"/>
          </a:p>
        </p:txBody>
      </p:sp>
      <p:pic>
        <p:nvPicPr>
          <p:cNvPr id="10"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1821" y="3274786"/>
            <a:ext cx="1618720" cy="1123394"/>
          </a:xfrm>
          <a:prstGeom prst="rect">
            <a:avLst/>
          </a:prstGeom>
        </p:spPr>
      </p:pic>
      <p:pic>
        <p:nvPicPr>
          <p:cNvPr id="11" name="Billede 2"/>
          <p:cNvPicPr>
            <a:picLocks noChangeAspect="1"/>
          </p:cNvPicPr>
          <p:nvPr/>
        </p:nvPicPr>
        <p:blipFill>
          <a:blip r:embed="rId4" cstate="print"/>
          <a:stretch>
            <a:fillRect/>
          </a:stretch>
        </p:blipFill>
        <p:spPr>
          <a:xfrm>
            <a:off x="10140024" y="1315294"/>
            <a:ext cx="953640" cy="1197748"/>
          </a:xfrm>
          <a:prstGeom prst="rect">
            <a:avLst/>
          </a:prstGeom>
        </p:spPr>
      </p:pic>
      <p:pic>
        <p:nvPicPr>
          <p:cNvPr id="12"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54176" flipH="1">
            <a:off x="7367034" y="2409852"/>
            <a:ext cx="2224802" cy="1669910"/>
          </a:xfrm>
          <a:prstGeom prst="rect">
            <a:avLst/>
          </a:prstGeom>
        </p:spPr>
      </p:pic>
      <p:pic>
        <p:nvPicPr>
          <p:cNvPr id="14" name="Picture 3"/>
          <p:cNvPicPr>
            <a:picLocks noChangeAspect="1" noChangeArrowheads="1"/>
          </p:cNvPicPr>
          <p:nvPr/>
        </p:nvPicPr>
        <p:blipFill>
          <a:blip r:embed="rId6" cstate="print"/>
          <a:srcRect/>
          <a:stretch>
            <a:fillRect/>
          </a:stretch>
        </p:blipFill>
        <p:spPr bwMode="auto">
          <a:xfrm>
            <a:off x="7832162" y="1025187"/>
            <a:ext cx="1484213" cy="1135082"/>
          </a:xfrm>
          <a:prstGeom prst="rect">
            <a:avLst/>
          </a:prstGeom>
          <a:noFill/>
          <a:ln w="9525">
            <a:noFill/>
            <a:miter lim="800000"/>
            <a:headEnd/>
            <a:tailEnd/>
          </a:ln>
          <a:effectLst/>
        </p:spPr>
      </p:pic>
      <p:pic>
        <p:nvPicPr>
          <p:cNvPr id="15" name="Picture 3"/>
          <p:cNvPicPr>
            <a:picLocks noChangeAspect="1" noChangeArrowheads="1"/>
          </p:cNvPicPr>
          <p:nvPr/>
        </p:nvPicPr>
        <p:blipFill>
          <a:blip r:embed="rId7" cstate="print"/>
          <a:srcRect/>
          <a:stretch>
            <a:fillRect/>
          </a:stretch>
        </p:blipFill>
        <p:spPr bwMode="auto">
          <a:xfrm>
            <a:off x="8982943" y="4656769"/>
            <a:ext cx="2329203" cy="665866"/>
          </a:xfrm>
          <a:prstGeom prst="rect">
            <a:avLst/>
          </a:prstGeom>
          <a:noFill/>
          <a:ln w="9525">
            <a:noFill/>
            <a:miter lim="800000"/>
            <a:headEnd/>
            <a:tailEnd/>
          </a:ln>
          <a:effectLst/>
        </p:spPr>
      </p:pic>
      <p:pic>
        <p:nvPicPr>
          <p:cNvPr id="16" name="Picture 2"/>
          <p:cNvPicPr>
            <a:picLocks noChangeAspect="1" noChangeArrowheads="1"/>
          </p:cNvPicPr>
          <p:nvPr/>
        </p:nvPicPr>
        <p:blipFill rotWithShape="1">
          <a:blip r:embed="rId8" cstate="print"/>
          <a:srcRect b="26321"/>
          <a:stretch/>
        </p:blipFill>
        <p:spPr bwMode="auto">
          <a:xfrm>
            <a:off x="7311556" y="4941657"/>
            <a:ext cx="1855139" cy="1916343"/>
          </a:xfrm>
          <a:prstGeom prst="rect">
            <a:avLst/>
          </a:prstGeom>
          <a:noFill/>
          <a:ln w="9525">
            <a:noFill/>
            <a:miter lim="800000"/>
            <a:headEnd/>
            <a:tailEnd/>
          </a:ln>
          <a:effectLst/>
        </p:spPr>
      </p:pic>
      <p:pic>
        <p:nvPicPr>
          <p:cNvPr id="13" name="Picture 12">
            <a:extLst>
              <a:ext uri="{FF2B5EF4-FFF2-40B4-BE49-F238E27FC236}">
                <a16:creationId xmlns:a16="http://schemas.microsoft.com/office/drawing/2014/main" id="{4EC62BC9-ECC2-4A5A-8C6B-C0F459D2D49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9814" r="16042" b="2083"/>
          <a:stretch/>
        </p:blipFill>
        <p:spPr>
          <a:xfrm flipH="1">
            <a:off x="4902669" y="934971"/>
            <a:ext cx="346512" cy="5656775"/>
          </a:xfrm>
          <a:prstGeom prst="rect">
            <a:avLst/>
          </a:prstGeom>
        </p:spPr>
      </p:pic>
      <p:pic>
        <p:nvPicPr>
          <p:cNvPr id="18" name="Picture 14">
            <a:extLst>
              <a:ext uri="{FF2B5EF4-FFF2-40B4-BE49-F238E27FC236}">
                <a16:creationId xmlns:a16="http://schemas.microsoft.com/office/drawing/2014/main" id="{CD16CA63-2462-43E5-A217-535313BA91F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840156" y="1260296"/>
            <a:ext cx="1393227" cy="3969022"/>
          </a:xfrm>
          <a:prstGeom prst="rect">
            <a:avLst/>
          </a:prstGeom>
        </p:spPr>
      </p:pic>
      <p:sp>
        <p:nvSpPr>
          <p:cNvPr id="19" name="Rechteck 18">
            <a:extLst>
              <a:ext uri="{FF2B5EF4-FFF2-40B4-BE49-F238E27FC236}">
                <a16:creationId xmlns:a16="http://schemas.microsoft.com/office/drawing/2014/main" id="{07F6A87D-9E87-9F78-644B-64A05C3925AC}"/>
              </a:ext>
            </a:extLst>
          </p:cNvPr>
          <p:cNvSpPr/>
          <p:nvPr/>
        </p:nvSpPr>
        <p:spPr>
          <a:xfrm>
            <a:off x="444500" y="6616700"/>
            <a:ext cx="2362200" cy="241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57266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9">
            <a:extLst>
              <a:ext uri="{FF2B5EF4-FFF2-40B4-BE49-F238E27FC236}">
                <a16:creationId xmlns:a16="http://schemas.microsoft.com/office/drawing/2014/main" id="{4CFF5388-119E-A34A-B6EA-99C8D44D14FC}"/>
              </a:ext>
            </a:extLst>
          </p:cNvPr>
          <p:cNvSpPr>
            <a:spLocks noChangeArrowheads="1"/>
          </p:cNvSpPr>
          <p:nvPr/>
        </p:nvSpPr>
        <p:spPr bwMode="auto">
          <a:xfrm>
            <a:off x="3629891" y="1903825"/>
            <a:ext cx="6858000" cy="2667000"/>
          </a:xfrm>
          <a:prstGeom prst="rect">
            <a:avLst/>
          </a:prstGeom>
          <a:noFill/>
          <a:ln w="9525">
            <a:noFill/>
            <a:miter lim="800000"/>
            <a:headEnd/>
            <a:tailEnd/>
          </a:ln>
          <a:effectLst/>
        </p:spPr>
        <p:txBody>
          <a:bodyPr/>
          <a:lstStyle/>
          <a:p>
            <a:pPr marL="342900" indent="-342900" algn="ctr">
              <a:spcBef>
                <a:spcPct val="20000"/>
              </a:spcBef>
              <a:buClr>
                <a:schemeClr val="accent2"/>
              </a:buClr>
              <a:buSzPct val="80000"/>
              <a:buFont typeface="Wingdings" pitchFamily="2" charset="2"/>
              <a:buNone/>
              <a:defRPr/>
            </a:pPr>
            <a:r>
              <a:rPr kumimoji="0" lang="de-DE" sz="4000" dirty="0">
                <a:effectLst>
                  <a:outerShdw blurRad="38100" dist="38100" dir="2700000" algn="tl">
                    <a:srgbClr val="C0C0C0"/>
                  </a:outerShdw>
                </a:effectLst>
              </a:rPr>
              <a:t>Vielen Dank</a:t>
            </a:r>
          </a:p>
          <a:p>
            <a:pPr marL="342900" indent="-342900" algn="ctr">
              <a:spcBef>
                <a:spcPct val="20000"/>
              </a:spcBef>
              <a:buClr>
                <a:schemeClr val="accent2"/>
              </a:buClr>
              <a:buSzPct val="80000"/>
              <a:buFont typeface="Wingdings" pitchFamily="2" charset="2"/>
              <a:buNone/>
              <a:defRPr/>
            </a:pPr>
            <a:r>
              <a:rPr kumimoji="0" lang="de-DE" sz="4000" dirty="0">
                <a:effectLst>
                  <a:outerShdw blurRad="38100" dist="38100" dir="2700000" algn="tl">
                    <a:srgbClr val="C0C0C0"/>
                  </a:outerShdw>
                </a:effectLst>
              </a:rPr>
              <a:t>für</a:t>
            </a:r>
          </a:p>
          <a:p>
            <a:pPr marL="342900" indent="-342900" algn="ctr">
              <a:spcBef>
                <a:spcPct val="20000"/>
              </a:spcBef>
              <a:buClr>
                <a:schemeClr val="accent2"/>
              </a:buClr>
              <a:buSzPct val="80000"/>
              <a:buFont typeface="Wingdings" pitchFamily="2" charset="2"/>
              <a:buNone/>
              <a:defRPr/>
            </a:pPr>
            <a:r>
              <a:rPr kumimoji="0" lang="de-DE" sz="4000" dirty="0">
                <a:effectLst>
                  <a:outerShdw blurRad="38100" dist="38100" dir="2700000" algn="tl">
                    <a:srgbClr val="C0C0C0"/>
                  </a:outerShdw>
                </a:effectLst>
              </a:rPr>
              <a:t>Ihre Aufmerksamkeit !!</a:t>
            </a:r>
          </a:p>
          <a:p>
            <a:pPr marL="342900" indent="-342900" algn="ctr">
              <a:spcBef>
                <a:spcPct val="20000"/>
              </a:spcBef>
              <a:buClr>
                <a:schemeClr val="accent2"/>
              </a:buClr>
              <a:buSzPct val="80000"/>
              <a:buFont typeface="Wingdings" pitchFamily="2" charset="2"/>
              <a:buNone/>
              <a:defRPr/>
            </a:pPr>
            <a:endParaRPr kumimoji="0" lang="de-DE" sz="4000" dirty="0">
              <a:effectLst>
                <a:outerShdw blurRad="38100" dist="38100" dir="2700000" algn="tl">
                  <a:srgbClr val="C0C0C0"/>
                </a:outerShdw>
              </a:effectLst>
            </a:endParaRPr>
          </a:p>
          <a:p>
            <a:pPr marL="342900" indent="-342900" algn="ctr">
              <a:spcBef>
                <a:spcPct val="20000"/>
              </a:spcBef>
              <a:buClr>
                <a:schemeClr val="accent2"/>
              </a:buClr>
              <a:buSzPct val="80000"/>
              <a:buFont typeface="Wingdings" pitchFamily="2" charset="2"/>
              <a:buNone/>
              <a:defRPr/>
            </a:pPr>
            <a:r>
              <a:rPr kumimoji="0" lang="de-DE" sz="1400" dirty="0"/>
              <a:t>Ingo Semrau</a:t>
            </a:r>
            <a:endParaRPr kumimoji="0" lang="de-DE" sz="1400" dirty="0">
              <a:solidFill>
                <a:schemeClr val="tx1"/>
              </a:solidFill>
              <a:effectLst>
                <a:outerShdw blurRad="38100" dist="38100" dir="2700000" algn="tl">
                  <a:srgbClr val="C0C0C0"/>
                </a:outerShdw>
              </a:effectLst>
            </a:endParaRPr>
          </a:p>
          <a:p>
            <a:pPr marL="342900" indent="-342900">
              <a:spcBef>
                <a:spcPct val="20000"/>
              </a:spcBef>
              <a:buClr>
                <a:schemeClr val="accent2"/>
              </a:buClr>
              <a:buSzPct val="80000"/>
              <a:buFont typeface="Wingdings" pitchFamily="2" charset="2"/>
              <a:buChar char="l"/>
              <a:defRPr/>
            </a:pPr>
            <a:endParaRPr kumimoji="0" lang="de-DE" sz="3200" dirty="0">
              <a:solidFill>
                <a:schemeClr val="tx1"/>
              </a:solidFill>
            </a:endParaRPr>
          </a:p>
        </p:txBody>
      </p:sp>
      <p:pic>
        <p:nvPicPr>
          <p:cNvPr id="7" name="Bild 7" descr="schlussbild2.jpg">
            <a:extLst>
              <a:ext uri="{FF2B5EF4-FFF2-40B4-BE49-F238E27FC236}">
                <a16:creationId xmlns:a16="http://schemas.microsoft.com/office/drawing/2014/main" id="{43348FC2-7E04-464B-8BD1-57F979CE227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8022" y="1751425"/>
            <a:ext cx="3352800" cy="3276600"/>
          </a:xfrm>
          <a:prstGeom prst="rect">
            <a:avLst/>
          </a:prstGeom>
        </p:spPr>
      </p:pic>
      <p:sp>
        <p:nvSpPr>
          <p:cNvPr id="4" name="Rechteck 3">
            <a:extLst>
              <a:ext uri="{FF2B5EF4-FFF2-40B4-BE49-F238E27FC236}">
                <a16:creationId xmlns:a16="http://schemas.microsoft.com/office/drawing/2014/main" id="{8CC0D99D-D3ED-5C31-F9D2-EB6699E7F458}"/>
              </a:ext>
            </a:extLst>
          </p:cNvPr>
          <p:cNvSpPr/>
          <p:nvPr/>
        </p:nvSpPr>
        <p:spPr>
          <a:xfrm>
            <a:off x="444500" y="6616700"/>
            <a:ext cx="2362200" cy="241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57898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hteck 37">
            <a:extLst>
              <a:ext uri="{FF2B5EF4-FFF2-40B4-BE49-F238E27FC236}">
                <a16:creationId xmlns:a16="http://schemas.microsoft.com/office/drawing/2014/main" id="{F6275C06-DFCA-239D-ED85-66086DF7B736}"/>
              </a:ext>
            </a:extLst>
          </p:cNvPr>
          <p:cNvSpPr/>
          <p:nvPr/>
        </p:nvSpPr>
        <p:spPr>
          <a:xfrm>
            <a:off x="444500" y="6616700"/>
            <a:ext cx="2362200" cy="241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itle 3"/>
          <p:cNvSpPr>
            <a:spLocks noGrp="1"/>
          </p:cNvSpPr>
          <p:nvPr>
            <p:ph type="title"/>
          </p:nvPr>
        </p:nvSpPr>
        <p:spPr>
          <a:xfrm>
            <a:off x="767126" y="457252"/>
            <a:ext cx="7545606" cy="554075"/>
          </a:xfrm>
        </p:spPr>
        <p:txBody>
          <a:bodyPr>
            <a:normAutofit/>
          </a:bodyPr>
          <a:lstStyle/>
          <a:p>
            <a:r>
              <a:rPr lang="en-US" dirty="0"/>
              <a:t>Funk in </a:t>
            </a:r>
            <a:r>
              <a:rPr lang="en-US" dirty="0" err="1"/>
              <a:t>Gebäuden</a:t>
            </a:r>
            <a:endParaRPr lang="en-US" dirty="0"/>
          </a:p>
        </p:txBody>
      </p:sp>
      <p:sp>
        <p:nvSpPr>
          <p:cNvPr id="25" name="AutoShape 2" descr="cid:0768-0002-0C-03-TJ-2">
            <a:extLst>
              <a:ext uri="{FF2B5EF4-FFF2-40B4-BE49-F238E27FC236}">
                <a16:creationId xmlns:a16="http://schemas.microsoft.com/office/drawing/2014/main" id="{5AB6D9E5-6608-9D4D-B6DE-98D20CEEE5FB}"/>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6" name="AutoShape 4" descr="cid:0768-0002-0C-03-TJ-2">
            <a:extLst>
              <a:ext uri="{FF2B5EF4-FFF2-40B4-BE49-F238E27FC236}">
                <a16:creationId xmlns:a16="http://schemas.microsoft.com/office/drawing/2014/main" id="{D56219CE-07F3-4442-B20F-BBD3C3BAC8BA}"/>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7" name="AutoShape 6" descr="cid:0768-0002-0C-03-TJ-2">
            <a:extLst>
              <a:ext uri="{FF2B5EF4-FFF2-40B4-BE49-F238E27FC236}">
                <a16:creationId xmlns:a16="http://schemas.microsoft.com/office/drawing/2014/main" id="{54993CEF-458D-4B48-AE01-56BA2957DC9C}"/>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8" name="AutoShape 8" descr="cid:0768-0002-0C-03-TJ-2">
            <a:extLst>
              <a:ext uri="{FF2B5EF4-FFF2-40B4-BE49-F238E27FC236}">
                <a16:creationId xmlns:a16="http://schemas.microsoft.com/office/drawing/2014/main" id="{EAD8C758-1D30-FC49-87D0-F177746FAAD4}"/>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9" name="AutoShape 12" descr="cid:0632-0041-0D-03-TJ-4">
            <a:extLst>
              <a:ext uri="{FF2B5EF4-FFF2-40B4-BE49-F238E27FC236}">
                <a16:creationId xmlns:a16="http://schemas.microsoft.com/office/drawing/2014/main" id="{E5FDA611-6A66-D84C-AB41-A0743528DA5B}"/>
              </a:ext>
            </a:extLst>
          </p:cNvPr>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30" name="AutoShape 14" descr="cid:0632-0041-0D-03-TJ-4">
            <a:extLst>
              <a:ext uri="{FF2B5EF4-FFF2-40B4-BE49-F238E27FC236}">
                <a16:creationId xmlns:a16="http://schemas.microsoft.com/office/drawing/2014/main" id="{A3CA30DD-7CD1-0B47-A437-D00B80A5CB1A}"/>
              </a:ext>
            </a:extLst>
          </p:cNvPr>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0" name="Title 3">
            <a:extLst>
              <a:ext uri="{FF2B5EF4-FFF2-40B4-BE49-F238E27FC236}">
                <a16:creationId xmlns:a16="http://schemas.microsoft.com/office/drawing/2014/main" id="{28E23D6C-D218-137A-67BE-0FF8E2CA3771}"/>
              </a:ext>
            </a:extLst>
          </p:cNvPr>
          <p:cNvSpPr txBox="1">
            <a:spLocks/>
          </p:cNvSpPr>
          <p:nvPr/>
        </p:nvSpPr>
        <p:spPr>
          <a:xfrm>
            <a:off x="767125" y="1796475"/>
            <a:ext cx="5973308" cy="746317"/>
          </a:xfrm>
          <a:prstGeom prst="rect">
            <a:avLst/>
          </a:prstGeom>
        </p:spPr>
        <p:txBody>
          <a:bodyPr vert="horz" wrap="square" lIns="36000" tIns="0" rIns="91440" bIns="0" rtlCol="0" anchor="t" anchorCtr="0">
            <a:normAutofit fontScale="925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pPr marL="342900" indent="-342900">
              <a:buFontTx/>
              <a:buChar char="-"/>
            </a:pPr>
            <a:r>
              <a:rPr lang="en-US" sz="2400" b="0" dirty="0" err="1"/>
              <a:t>Innerbetriebliche</a:t>
            </a:r>
            <a:r>
              <a:rPr lang="en-US" sz="2400" b="0" dirty="0"/>
              <a:t> Mitarbeiter (</a:t>
            </a:r>
            <a:r>
              <a:rPr lang="en-US" sz="2400" b="0" dirty="0" err="1"/>
              <a:t>Krankenhauspersonal</a:t>
            </a:r>
            <a:r>
              <a:rPr lang="en-US" sz="2400" b="0" dirty="0"/>
              <a:t>, </a:t>
            </a:r>
            <a:r>
              <a:rPr lang="en-US" sz="2400" b="0" dirty="0" err="1"/>
              <a:t>Hausmeister</a:t>
            </a:r>
            <a:r>
              <a:rPr lang="en-US" sz="2400" b="0" dirty="0"/>
              <a:t> etc.)</a:t>
            </a:r>
          </a:p>
        </p:txBody>
      </p:sp>
      <p:sp>
        <p:nvSpPr>
          <p:cNvPr id="24" name="Title 3">
            <a:extLst>
              <a:ext uri="{FF2B5EF4-FFF2-40B4-BE49-F238E27FC236}">
                <a16:creationId xmlns:a16="http://schemas.microsoft.com/office/drawing/2014/main" id="{2A2122D7-11B5-8A7F-1255-E78F928D9133}"/>
              </a:ext>
            </a:extLst>
          </p:cNvPr>
          <p:cNvSpPr txBox="1">
            <a:spLocks/>
          </p:cNvSpPr>
          <p:nvPr/>
        </p:nvSpPr>
        <p:spPr>
          <a:xfrm>
            <a:off x="767124" y="4059181"/>
            <a:ext cx="6182315" cy="869920"/>
          </a:xfrm>
          <a:prstGeom prst="rect">
            <a:avLst/>
          </a:prstGeom>
        </p:spPr>
        <p:txBody>
          <a:bodyPr vert="horz" wrap="square" lIns="36000" tIns="0" rIns="91440" bIns="0" rtlCol="0" anchor="t" anchorCtr="0">
            <a:normAutofit fontScale="85000" lnSpcReduction="100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pPr marL="342900" indent="-342900">
              <a:buFontTx/>
              <a:buChar char="-"/>
            </a:pPr>
            <a:r>
              <a:rPr lang="en-US" sz="2400" b="0" dirty="0" err="1"/>
              <a:t>Telemetriedatenübertragung</a:t>
            </a:r>
            <a:r>
              <a:rPr lang="en-US" sz="2400" b="0" dirty="0"/>
              <a:t> für </a:t>
            </a:r>
            <a:r>
              <a:rPr lang="en-US" sz="2400" b="0" dirty="0" err="1"/>
              <a:t>Verbrauchs-datenerfassung</a:t>
            </a:r>
            <a:r>
              <a:rPr lang="en-US" sz="2400" b="0" dirty="0"/>
              <a:t> von </a:t>
            </a:r>
            <a:r>
              <a:rPr lang="en-US" sz="2400" b="0" dirty="0" err="1"/>
              <a:t>Heizungs</a:t>
            </a:r>
            <a:r>
              <a:rPr lang="en-US" sz="2400" b="0" dirty="0"/>
              <a:t>- und </a:t>
            </a:r>
            <a:r>
              <a:rPr lang="en-US" sz="2400" b="0" dirty="0" err="1"/>
              <a:t>Stromzählern</a:t>
            </a:r>
            <a:r>
              <a:rPr lang="en-US" sz="2400" b="0" dirty="0"/>
              <a:t>, </a:t>
            </a:r>
            <a:r>
              <a:rPr lang="en-US" sz="2400" b="0" dirty="0" err="1"/>
              <a:t>Ermittlung</a:t>
            </a:r>
            <a:r>
              <a:rPr lang="en-US" sz="2400" b="0" dirty="0"/>
              <a:t> der </a:t>
            </a:r>
            <a:r>
              <a:rPr lang="en-US" sz="2400" b="0" dirty="0" err="1"/>
              <a:t>Parkplatzbelegung</a:t>
            </a:r>
            <a:r>
              <a:rPr lang="en-US" sz="2400" b="0" dirty="0"/>
              <a:t> </a:t>
            </a:r>
            <a:r>
              <a:rPr lang="en-US" sz="2400" b="0" dirty="0" err="1"/>
              <a:t>usw</a:t>
            </a:r>
            <a:r>
              <a:rPr lang="en-US" sz="2400" b="0" dirty="0"/>
              <a:t>.</a:t>
            </a:r>
          </a:p>
        </p:txBody>
      </p:sp>
      <p:sp>
        <p:nvSpPr>
          <p:cNvPr id="31" name="Title 3">
            <a:extLst>
              <a:ext uri="{FF2B5EF4-FFF2-40B4-BE49-F238E27FC236}">
                <a16:creationId xmlns:a16="http://schemas.microsoft.com/office/drawing/2014/main" id="{17C702BF-819A-12F1-2F76-1D87DB5666F8}"/>
              </a:ext>
            </a:extLst>
          </p:cNvPr>
          <p:cNvSpPr txBox="1">
            <a:spLocks/>
          </p:cNvSpPr>
          <p:nvPr/>
        </p:nvSpPr>
        <p:spPr>
          <a:xfrm>
            <a:off x="767125" y="2769065"/>
            <a:ext cx="5973308" cy="299904"/>
          </a:xfrm>
          <a:prstGeom prst="rect">
            <a:avLst/>
          </a:prstGeom>
        </p:spPr>
        <p:txBody>
          <a:bodyPr vert="horz" wrap="square" lIns="36000" tIns="0" rIns="91440" bIns="0" rtlCol="0" anchor="t" anchorCtr="0">
            <a:normAutofit fontScale="92500" lnSpcReduction="200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pPr marL="342900" indent="-342900">
              <a:buFontTx/>
              <a:buChar char="-"/>
            </a:pPr>
            <a:r>
              <a:rPr lang="en-US" sz="2400" b="0" dirty="0"/>
              <a:t>Private </a:t>
            </a:r>
            <a:r>
              <a:rPr lang="en-US" sz="2400" b="0" dirty="0" err="1"/>
              <a:t>Wach</a:t>
            </a:r>
            <a:r>
              <a:rPr lang="en-US" sz="2400" b="0" dirty="0"/>
              <a:t>- und </a:t>
            </a:r>
            <a:r>
              <a:rPr lang="en-US" sz="2400" b="0" dirty="0" err="1"/>
              <a:t>Sicherheitsdienste</a:t>
            </a:r>
            <a:endParaRPr lang="en-US" sz="2400" b="0" dirty="0"/>
          </a:p>
        </p:txBody>
      </p:sp>
      <p:sp>
        <p:nvSpPr>
          <p:cNvPr id="32" name="Title 3">
            <a:extLst>
              <a:ext uri="{FF2B5EF4-FFF2-40B4-BE49-F238E27FC236}">
                <a16:creationId xmlns:a16="http://schemas.microsoft.com/office/drawing/2014/main" id="{3400C84C-B4B2-8C98-0CDB-A3E514443ADB}"/>
              </a:ext>
            </a:extLst>
          </p:cNvPr>
          <p:cNvSpPr txBox="1">
            <a:spLocks/>
          </p:cNvSpPr>
          <p:nvPr/>
        </p:nvSpPr>
        <p:spPr>
          <a:xfrm>
            <a:off x="767125" y="3308304"/>
            <a:ext cx="6299880" cy="649741"/>
          </a:xfrm>
          <a:prstGeom prst="rect">
            <a:avLst/>
          </a:prstGeom>
        </p:spPr>
        <p:txBody>
          <a:bodyPr vert="horz" wrap="square" lIns="36000" tIns="0" rIns="91440" bIns="0" rtlCol="0" anchor="t" anchorCtr="0">
            <a:normAutofit fontScale="92500" lnSpcReduction="100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pPr marL="342900" indent="-342900">
              <a:buFontTx/>
              <a:buChar char="-"/>
            </a:pPr>
            <a:r>
              <a:rPr lang="en-US" sz="2400" b="0" dirty="0" err="1"/>
              <a:t>Digitalfunk</a:t>
            </a:r>
            <a:r>
              <a:rPr lang="en-US" sz="2400" b="0" dirty="0"/>
              <a:t> für BOS </a:t>
            </a:r>
            <a:r>
              <a:rPr lang="en-US" sz="2400" b="0" dirty="0" err="1"/>
              <a:t>Sicherheitskräfte</a:t>
            </a:r>
            <a:r>
              <a:rPr lang="en-US" sz="2400" b="0" dirty="0"/>
              <a:t> für die </a:t>
            </a:r>
            <a:r>
              <a:rPr lang="en-US" sz="2400" b="0" dirty="0" err="1"/>
              <a:t>öffentliche</a:t>
            </a:r>
            <a:r>
              <a:rPr lang="en-US" sz="2400" b="0" dirty="0"/>
              <a:t> </a:t>
            </a:r>
            <a:r>
              <a:rPr lang="en-US" sz="2400" b="0" dirty="0" err="1"/>
              <a:t>Sicherheit</a:t>
            </a:r>
            <a:endParaRPr lang="en-US" sz="2400" b="0" dirty="0"/>
          </a:p>
        </p:txBody>
      </p:sp>
      <p:sp>
        <p:nvSpPr>
          <p:cNvPr id="33" name="Title 3">
            <a:extLst>
              <a:ext uri="{FF2B5EF4-FFF2-40B4-BE49-F238E27FC236}">
                <a16:creationId xmlns:a16="http://schemas.microsoft.com/office/drawing/2014/main" id="{81BD898D-4618-FBFA-D639-92702C3D96FF}"/>
              </a:ext>
            </a:extLst>
          </p:cNvPr>
          <p:cNvSpPr txBox="1">
            <a:spLocks/>
          </p:cNvSpPr>
          <p:nvPr/>
        </p:nvSpPr>
        <p:spPr>
          <a:xfrm>
            <a:off x="767127" y="5121737"/>
            <a:ext cx="6077810" cy="534479"/>
          </a:xfrm>
          <a:prstGeom prst="rect">
            <a:avLst/>
          </a:prstGeom>
        </p:spPr>
        <p:txBody>
          <a:bodyPr vert="horz" wrap="square" lIns="36000" tIns="0" rIns="91440" bIns="0" rtlCol="0" anchor="t" anchorCtr="0">
            <a:normAutofit fontScale="85000" lnSpcReduction="200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pPr marL="342900" indent="-342900">
              <a:buFontTx/>
              <a:buChar char="-"/>
            </a:pPr>
            <a:r>
              <a:rPr lang="en-US" sz="2400" b="0" dirty="0" err="1"/>
              <a:t>Funkversorgung</a:t>
            </a:r>
            <a:r>
              <a:rPr lang="en-US" sz="2400" b="0" dirty="0"/>
              <a:t> der </a:t>
            </a:r>
            <a:r>
              <a:rPr lang="en-US" sz="2400" b="0" dirty="0" err="1"/>
              <a:t>Besucher</a:t>
            </a:r>
            <a:r>
              <a:rPr lang="en-US" sz="2400" b="0" dirty="0"/>
              <a:t> </a:t>
            </a:r>
            <a:r>
              <a:rPr lang="en-US" sz="2400" b="0" dirty="0" err="1"/>
              <a:t>mit</a:t>
            </a:r>
            <a:r>
              <a:rPr lang="en-US" sz="2400" b="0" dirty="0"/>
              <a:t> GSM, 4G und 5G </a:t>
            </a:r>
            <a:r>
              <a:rPr lang="en-US" sz="2400" b="0" dirty="0" err="1"/>
              <a:t>Mobilfunk</a:t>
            </a:r>
            <a:endParaRPr lang="en-US" sz="2400" b="0" dirty="0"/>
          </a:p>
        </p:txBody>
      </p:sp>
      <p:sp>
        <p:nvSpPr>
          <p:cNvPr id="34" name="Title 3">
            <a:extLst>
              <a:ext uri="{FF2B5EF4-FFF2-40B4-BE49-F238E27FC236}">
                <a16:creationId xmlns:a16="http://schemas.microsoft.com/office/drawing/2014/main" id="{5E7CCD69-9E08-F743-9C97-7E7ACCE20C55}"/>
              </a:ext>
            </a:extLst>
          </p:cNvPr>
          <p:cNvSpPr txBox="1">
            <a:spLocks/>
          </p:cNvSpPr>
          <p:nvPr/>
        </p:nvSpPr>
        <p:spPr>
          <a:xfrm>
            <a:off x="767125" y="1170921"/>
            <a:ext cx="7802109" cy="554076"/>
          </a:xfrm>
          <a:prstGeom prst="rect">
            <a:avLst/>
          </a:prstGeom>
        </p:spPr>
        <p:txBody>
          <a:bodyPr vert="horz" wrap="square" lIns="36000" tIns="0" rIns="91440" bIns="0" rtlCol="0" anchor="t" anchorCtr="0">
            <a:normAutofit fontScale="925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2400" b="0" dirty="0" err="1"/>
              <a:t>Wer</a:t>
            </a:r>
            <a:r>
              <a:rPr lang="en-US" sz="2400" b="0" dirty="0"/>
              <a:t> muss in </a:t>
            </a:r>
            <a:r>
              <a:rPr lang="en-US" sz="2400" b="0" dirty="0" err="1"/>
              <a:t>Einkaufszentren</a:t>
            </a:r>
            <a:r>
              <a:rPr lang="en-US" sz="2400" b="0" dirty="0"/>
              <a:t>, </a:t>
            </a:r>
            <a:r>
              <a:rPr lang="en-US" sz="2400" b="0" dirty="0" err="1"/>
              <a:t>Krankenhäusern</a:t>
            </a:r>
            <a:r>
              <a:rPr lang="en-US" sz="2400" b="0" dirty="0"/>
              <a:t> etc. </a:t>
            </a:r>
            <a:r>
              <a:rPr lang="en-US" sz="2400" b="0" dirty="0" err="1"/>
              <a:t>funken</a:t>
            </a:r>
            <a:r>
              <a:rPr lang="en-US" sz="2400" b="0" dirty="0"/>
              <a:t> ?</a:t>
            </a:r>
          </a:p>
        </p:txBody>
      </p:sp>
      <p:sp>
        <p:nvSpPr>
          <p:cNvPr id="35" name="Title 3">
            <a:extLst>
              <a:ext uri="{FF2B5EF4-FFF2-40B4-BE49-F238E27FC236}">
                <a16:creationId xmlns:a16="http://schemas.microsoft.com/office/drawing/2014/main" id="{C69FA81A-1065-FB16-66ED-E71600C65F97}"/>
              </a:ext>
            </a:extLst>
          </p:cNvPr>
          <p:cNvSpPr txBox="1">
            <a:spLocks/>
          </p:cNvSpPr>
          <p:nvPr/>
        </p:nvSpPr>
        <p:spPr>
          <a:xfrm>
            <a:off x="767127" y="5770474"/>
            <a:ext cx="6077810" cy="534479"/>
          </a:xfrm>
          <a:prstGeom prst="rect">
            <a:avLst/>
          </a:prstGeom>
        </p:spPr>
        <p:txBody>
          <a:bodyPr vert="horz" wrap="square" lIns="36000" tIns="0" rIns="91440" bIns="0" rtlCol="0" anchor="t" anchorCtr="0">
            <a:normAutofit fontScale="85000" lnSpcReduction="100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pPr marL="342900" indent="-342900">
              <a:buFontTx/>
              <a:buChar char="-"/>
            </a:pPr>
            <a:r>
              <a:rPr lang="en-US" sz="2400" b="0" dirty="0"/>
              <a:t>WLAN </a:t>
            </a:r>
            <a:r>
              <a:rPr lang="en-US" sz="2400" b="0" dirty="0" err="1"/>
              <a:t>Versorgung</a:t>
            </a:r>
            <a:r>
              <a:rPr lang="en-US" sz="2400" b="0" dirty="0"/>
              <a:t> </a:t>
            </a:r>
            <a:r>
              <a:rPr lang="en-US" sz="2400" b="0" dirty="0" err="1"/>
              <a:t>als</a:t>
            </a:r>
            <a:r>
              <a:rPr lang="en-US" sz="2400" b="0" dirty="0"/>
              <a:t> </a:t>
            </a:r>
            <a:r>
              <a:rPr lang="en-US" sz="2400" b="0" dirty="0" err="1"/>
              <a:t>Serviceleistung</a:t>
            </a:r>
            <a:r>
              <a:rPr lang="en-US" sz="2400" b="0" dirty="0"/>
              <a:t> für </a:t>
            </a:r>
            <a:r>
              <a:rPr lang="en-US" sz="2400" b="0" dirty="0" err="1"/>
              <a:t>Kunden</a:t>
            </a:r>
            <a:endParaRPr lang="en-US" sz="2400" b="0" dirty="0"/>
          </a:p>
        </p:txBody>
      </p:sp>
      <p:sp>
        <p:nvSpPr>
          <p:cNvPr id="36" name="Abgerundetes Rechteck 35">
            <a:extLst>
              <a:ext uri="{FF2B5EF4-FFF2-40B4-BE49-F238E27FC236}">
                <a16:creationId xmlns:a16="http://schemas.microsoft.com/office/drawing/2014/main" id="{34DA2F3C-197E-7ADE-6B38-C112721070D7}"/>
              </a:ext>
            </a:extLst>
          </p:cNvPr>
          <p:cNvSpPr/>
          <p:nvPr/>
        </p:nvSpPr>
        <p:spPr>
          <a:xfrm>
            <a:off x="1005840" y="6231892"/>
            <a:ext cx="6496115" cy="415644"/>
          </a:xfrm>
          <a:prstGeom prst="roundRect">
            <a:avLst/>
          </a:prstGeom>
          <a:solidFill>
            <a:srgbClr val="FF0000">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Title 3">
            <a:extLst>
              <a:ext uri="{FF2B5EF4-FFF2-40B4-BE49-F238E27FC236}">
                <a16:creationId xmlns:a16="http://schemas.microsoft.com/office/drawing/2014/main" id="{C22E7C18-C079-D759-9EAB-E2D287FDEF36}"/>
              </a:ext>
            </a:extLst>
          </p:cNvPr>
          <p:cNvSpPr txBox="1">
            <a:spLocks/>
          </p:cNvSpPr>
          <p:nvPr/>
        </p:nvSpPr>
        <p:spPr>
          <a:xfrm>
            <a:off x="1117606" y="6322669"/>
            <a:ext cx="6844645" cy="291154"/>
          </a:xfrm>
          <a:prstGeom prst="rect">
            <a:avLst/>
          </a:prstGeom>
        </p:spPr>
        <p:txBody>
          <a:bodyPr vert="horz" wrap="square" lIns="36000" tIns="0" rIns="91440" bIns="0" rtlCol="0" anchor="t" anchorCtr="0">
            <a:normAutofit fontScale="92500" lnSpcReduction="200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2400" b="0" dirty="0" err="1"/>
              <a:t>Ohne</a:t>
            </a:r>
            <a:r>
              <a:rPr lang="en-US" sz="2400" b="0" dirty="0"/>
              <a:t> </a:t>
            </a:r>
            <a:r>
              <a:rPr lang="en-US" sz="2400" b="0" dirty="0" err="1"/>
              <a:t>Objektfunkanlagen</a:t>
            </a:r>
            <a:r>
              <a:rPr lang="en-US" sz="2400" b="0" dirty="0"/>
              <a:t> </a:t>
            </a:r>
            <a:r>
              <a:rPr lang="en-US" sz="2400" b="0" dirty="0" err="1"/>
              <a:t>kein</a:t>
            </a:r>
            <a:r>
              <a:rPr lang="en-US" sz="2400" b="0" dirty="0"/>
              <a:t> Funk </a:t>
            </a:r>
            <a:r>
              <a:rPr lang="en-US" sz="2400" b="0" dirty="0" err="1"/>
              <a:t>im</a:t>
            </a:r>
            <a:r>
              <a:rPr lang="en-US" sz="2400" b="0" dirty="0"/>
              <a:t> </a:t>
            </a:r>
            <a:r>
              <a:rPr lang="en-US" sz="2400" b="0" dirty="0" err="1"/>
              <a:t>Gebäude</a:t>
            </a:r>
            <a:r>
              <a:rPr lang="en-US" sz="2400" b="0" dirty="0"/>
              <a:t> !</a:t>
            </a:r>
          </a:p>
        </p:txBody>
      </p:sp>
      <p:pic>
        <p:nvPicPr>
          <p:cNvPr id="7" name="Grafik 6">
            <a:extLst>
              <a:ext uri="{FF2B5EF4-FFF2-40B4-BE49-F238E27FC236}">
                <a16:creationId xmlns:a16="http://schemas.microsoft.com/office/drawing/2014/main" id="{E7B0D8A0-14C3-E072-3E04-FE4B24912D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2828"/>
          <a:stretch/>
        </p:blipFill>
        <p:spPr>
          <a:xfrm>
            <a:off x="7916604" y="1884591"/>
            <a:ext cx="4268136" cy="4973409"/>
          </a:xfrm>
          <a:prstGeom prst="rect">
            <a:avLst/>
          </a:prstGeom>
        </p:spPr>
      </p:pic>
    </p:spTree>
    <p:extLst>
      <p:ext uri="{BB962C8B-B14F-4D97-AF65-F5344CB8AC3E}">
        <p14:creationId xmlns:p14="http://schemas.microsoft.com/office/powerpoint/2010/main" val="268900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31" grpId="0"/>
      <p:bldP spid="32" grpId="0"/>
      <p:bldP spid="33" grpId="0"/>
      <p:bldP spid="35" grpId="0"/>
      <p:bldP spid="36" grpId="0" animBg="1"/>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bgerundetes Rechteck 14">
            <a:extLst>
              <a:ext uri="{FF2B5EF4-FFF2-40B4-BE49-F238E27FC236}">
                <a16:creationId xmlns:a16="http://schemas.microsoft.com/office/drawing/2014/main" id="{E4F0DD72-D598-351D-10C2-2163672C6DD2}"/>
              </a:ext>
            </a:extLst>
          </p:cNvPr>
          <p:cNvSpPr/>
          <p:nvPr/>
        </p:nvSpPr>
        <p:spPr>
          <a:xfrm>
            <a:off x="7280365" y="4706734"/>
            <a:ext cx="3466103" cy="1159591"/>
          </a:xfrm>
          <a:prstGeom prst="roundRect">
            <a:avLst/>
          </a:prstGeom>
          <a:solidFill>
            <a:srgbClr val="FF0000">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itle 3"/>
          <p:cNvSpPr>
            <a:spLocks noGrp="1"/>
          </p:cNvSpPr>
          <p:nvPr>
            <p:ph type="title"/>
          </p:nvPr>
        </p:nvSpPr>
        <p:spPr>
          <a:xfrm>
            <a:off x="767126" y="457252"/>
            <a:ext cx="7545606" cy="554075"/>
          </a:xfrm>
        </p:spPr>
        <p:txBody>
          <a:bodyPr>
            <a:normAutofit/>
          </a:bodyPr>
          <a:lstStyle/>
          <a:p>
            <a:r>
              <a:rPr lang="en-US" dirty="0"/>
              <a:t>Funk in </a:t>
            </a:r>
            <a:r>
              <a:rPr lang="en-US" dirty="0" err="1"/>
              <a:t>Tunneln</a:t>
            </a:r>
            <a:endParaRPr lang="en-US" dirty="0"/>
          </a:p>
        </p:txBody>
      </p:sp>
      <p:sp>
        <p:nvSpPr>
          <p:cNvPr id="25" name="AutoShape 2" descr="cid:0768-0002-0C-03-TJ-2">
            <a:extLst>
              <a:ext uri="{FF2B5EF4-FFF2-40B4-BE49-F238E27FC236}">
                <a16:creationId xmlns:a16="http://schemas.microsoft.com/office/drawing/2014/main" id="{5AB6D9E5-6608-9D4D-B6DE-98D20CEEE5FB}"/>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6" name="AutoShape 4" descr="cid:0768-0002-0C-03-TJ-2">
            <a:extLst>
              <a:ext uri="{FF2B5EF4-FFF2-40B4-BE49-F238E27FC236}">
                <a16:creationId xmlns:a16="http://schemas.microsoft.com/office/drawing/2014/main" id="{D56219CE-07F3-4442-B20F-BBD3C3BAC8BA}"/>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7" name="AutoShape 6" descr="cid:0768-0002-0C-03-TJ-2">
            <a:extLst>
              <a:ext uri="{FF2B5EF4-FFF2-40B4-BE49-F238E27FC236}">
                <a16:creationId xmlns:a16="http://schemas.microsoft.com/office/drawing/2014/main" id="{54993CEF-458D-4B48-AE01-56BA2957DC9C}"/>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8" name="AutoShape 8" descr="cid:0768-0002-0C-03-TJ-2">
            <a:extLst>
              <a:ext uri="{FF2B5EF4-FFF2-40B4-BE49-F238E27FC236}">
                <a16:creationId xmlns:a16="http://schemas.microsoft.com/office/drawing/2014/main" id="{EAD8C758-1D30-FC49-87D0-F177746FAAD4}"/>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9" name="AutoShape 12" descr="cid:0632-0041-0D-03-TJ-4">
            <a:extLst>
              <a:ext uri="{FF2B5EF4-FFF2-40B4-BE49-F238E27FC236}">
                <a16:creationId xmlns:a16="http://schemas.microsoft.com/office/drawing/2014/main" id="{E5FDA611-6A66-D84C-AB41-A0743528DA5B}"/>
              </a:ext>
            </a:extLst>
          </p:cNvPr>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30" name="AutoShape 14" descr="cid:0632-0041-0D-03-TJ-4">
            <a:extLst>
              <a:ext uri="{FF2B5EF4-FFF2-40B4-BE49-F238E27FC236}">
                <a16:creationId xmlns:a16="http://schemas.microsoft.com/office/drawing/2014/main" id="{A3CA30DD-7CD1-0B47-A437-D00B80A5CB1A}"/>
              </a:ext>
            </a:extLst>
          </p:cNvPr>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9" name="Title 3">
            <a:extLst>
              <a:ext uri="{FF2B5EF4-FFF2-40B4-BE49-F238E27FC236}">
                <a16:creationId xmlns:a16="http://schemas.microsoft.com/office/drawing/2014/main" id="{4A09C2EA-F304-4EC0-CECE-0DC60E05D3F1}"/>
              </a:ext>
            </a:extLst>
          </p:cNvPr>
          <p:cNvSpPr txBox="1">
            <a:spLocks/>
          </p:cNvSpPr>
          <p:nvPr/>
        </p:nvSpPr>
        <p:spPr>
          <a:xfrm>
            <a:off x="867737" y="1441319"/>
            <a:ext cx="7022229" cy="629001"/>
          </a:xfrm>
          <a:prstGeom prst="rect">
            <a:avLst/>
          </a:prstGeom>
        </p:spPr>
        <p:txBody>
          <a:bodyPr vert="horz" wrap="square" lIns="36000" tIns="0" rIns="91440" bIns="0" rtlCol="0" anchor="t" anchorCtr="0">
            <a:normAutofit/>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2400" b="0" dirty="0"/>
              <a:t>Funk in </a:t>
            </a:r>
            <a:r>
              <a:rPr lang="en-US" sz="2400" b="0" dirty="0" err="1"/>
              <a:t>Tunneln</a:t>
            </a:r>
            <a:r>
              <a:rPr lang="en-US" sz="2400" b="0" dirty="0"/>
              <a:t> </a:t>
            </a:r>
            <a:r>
              <a:rPr lang="en-US" sz="2400" b="0" dirty="0" err="1"/>
              <a:t>ist</a:t>
            </a:r>
            <a:r>
              <a:rPr lang="en-US" sz="2400" b="0" dirty="0"/>
              <a:t> </a:t>
            </a:r>
            <a:r>
              <a:rPr lang="en-US" sz="2400" b="0" dirty="0" err="1"/>
              <a:t>essentiell</a:t>
            </a:r>
            <a:r>
              <a:rPr lang="en-US" sz="2400" b="0" dirty="0"/>
              <a:t> </a:t>
            </a:r>
            <a:r>
              <a:rPr lang="en-US" sz="2400" b="0" dirty="0" err="1"/>
              <a:t>notwendig</a:t>
            </a:r>
            <a:r>
              <a:rPr lang="en-US" sz="2400" b="0" dirty="0"/>
              <a:t>..</a:t>
            </a:r>
          </a:p>
        </p:txBody>
      </p:sp>
      <p:sp>
        <p:nvSpPr>
          <p:cNvPr id="21" name="Title 3">
            <a:extLst>
              <a:ext uri="{FF2B5EF4-FFF2-40B4-BE49-F238E27FC236}">
                <a16:creationId xmlns:a16="http://schemas.microsoft.com/office/drawing/2014/main" id="{A0918208-13FE-BFCE-A0D5-708BB04E3FF0}"/>
              </a:ext>
            </a:extLst>
          </p:cNvPr>
          <p:cNvSpPr txBox="1">
            <a:spLocks/>
          </p:cNvSpPr>
          <p:nvPr/>
        </p:nvSpPr>
        <p:spPr>
          <a:xfrm>
            <a:off x="7515408" y="4927042"/>
            <a:ext cx="3466103" cy="855403"/>
          </a:xfrm>
          <a:prstGeom prst="rect">
            <a:avLst/>
          </a:prstGeom>
        </p:spPr>
        <p:txBody>
          <a:bodyPr vert="horz" wrap="square" lIns="36000" tIns="0" rIns="91440" bIns="0" rtlCol="0" anchor="t" anchorCtr="0">
            <a:normAutofit/>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2400" b="0" dirty="0"/>
              <a:t>Ein </a:t>
            </a:r>
            <a:r>
              <a:rPr lang="en-US" sz="2400" b="0" dirty="0" err="1"/>
              <a:t>Funkdienst</a:t>
            </a:r>
            <a:r>
              <a:rPr lang="en-US" sz="2400" b="0" dirty="0"/>
              <a:t> </a:t>
            </a:r>
            <a:r>
              <a:rPr lang="en-US" sz="2400" b="0" dirty="0" err="1"/>
              <a:t>kommt</a:t>
            </a:r>
            <a:r>
              <a:rPr lang="en-US" sz="2400" b="0" dirty="0"/>
              <a:t> </a:t>
            </a:r>
            <a:r>
              <a:rPr lang="en-US" sz="2400" b="0" dirty="0" err="1"/>
              <a:t>selten</a:t>
            </a:r>
            <a:r>
              <a:rPr lang="en-US" sz="2400" b="0" dirty="0"/>
              <a:t> </a:t>
            </a:r>
            <a:r>
              <a:rPr lang="en-US" sz="2400" b="0" dirty="0" err="1"/>
              <a:t>allein</a:t>
            </a:r>
            <a:r>
              <a:rPr lang="en-US" sz="2400" b="0" dirty="0"/>
              <a:t> …</a:t>
            </a:r>
          </a:p>
        </p:txBody>
      </p:sp>
      <p:sp>
        <p:nvSpPr>
          <p:cNvPr id="16" name="Title 3">
            <a:extLst>
              <a:ext uri="{FF2B5EF4-FFF2-40B4-BE49-F238E27FC236}">
                <a16:creationId xmlns:a16="http://schemas.microsoft.com/office/drawing/2014/main" id="{4F4190B6-10AF-E89D-F2A6-6A8605C75A30}"/>
              </a:ext>
            </a:extLst>
          </p:cNvPr>
          <p:cNvSpPr txBox="1">
            <a:spLocks/>
          </p:cNvSpPr>
          <p:nvPr/>
        </p:nvSpPr>
        <p:spPr>
          <a:xfrm>
            <a:off x="767126" y="2021741"/>
            <a:ext cx="5973308" cy="746317"/>
          </a:xfrm>
          <a:prstGeom prst="rect">
            <a:avLst/>
          </a:prstGeom>
        </p:spPr>
        <p:txBody>
          <a:bodyPr vert="horz" wrap="square" lIns="36000" tIns="0" rIns="91440" bIns="0" rtlCol="0" anchor="t" anchorCtr="0">
            <a:normAutofit/>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pPr marL="342900" indent="-342900">
              <a:buFontTx/>
              <a:buChar char="-"/>
            </a:pPr>
            <a:r>
              <a:rPr lang="en-US" sz="2400" b="0" dirty="0"/>
              <a:t>Mobile </a:t>
            </a:r>
            <a:r>
              <a:rPr lang="en-US" sz="2400" b="0" dirty="0" err="1"/>
              <a:t>Datenübertragung</a:t>
            </a:r>
            <a:r>
              <a:rPr lang="en-US" sz="2400" b="0" dirty="0"/>
              <a:t> für </a:t>
            </a:r>
            <a:r>
              <a:rPr lang="en-US" sz="2400" b="0" dirty="0" err="1"/>
              <a:t>autonomes</a:t>
            </a:r>
            <a:r>
              <a:rPr lang="en-US" sz="2400" b="0" dirty="0"/>
              <a:t> </a:t>
            </a:r>
            <a:r>
              <a:rPr lang="en-US" sz="2400" b="0" dirty="0" err="1"/>
              <a:t>Fahren</a:t>
            </a:r>
            <a:endParaRPr lang="en-US" sz="2400" b="0" dirty="0"/>
          </a:p>
        </p:txBody>
      </p:sp>
      <p:sp>
        <p:nvSpPr>
          <p:cNvPr id="17" name="Title 3">
            <a:extLst>
              <a:ext uri="{FF2B5EF4-FFF2-40B4-BE49-F238E27FC236}">
                <a16:creationId xmlns:a16="http://schemas.microsoft.com/office/drawing/2014/main" id="{DDF115BD-367E-13FC-3C4A-05D85314DB56}"/>
              </a:ext>
            </a:extLst>
          </p:cNvPr>
          <p:cNvSpPr txBox="1">
            <a:spLocks/>
          </p:cNvSpPr>
          <p:nvPr/>
        </p:nvSpPr>
        <p:spPr>
          <a:xfrm>
            <a:off x="767126" y="4902204"/>
            <a:ext cx="5868805" cy="671845"/>
          </a:xfrm>
          <a:prstGeom prst="rect">
            <a:avLst/>
          </a:prstGeom>
        </p:spPr>
        <p:txBody>
          <a:bodyPr vert="horz" wrap="square" lIns="36000" tIns="0" rIns="91440" bIns="0" rtlCol="0" anchor="t" anchorCtr="0">
            <a:normAutofit lnSpcReduction="100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pPr marL="342900" indent="-342900">
              <a:buFontTx/>
              <a:buChar char="-"/>
            </a:pPr>
            <a:r>
              <a:rPr lang="en-US" sz="2400" b="0" dirty="0"/>
              <a:t>BOS </a:t>
            </a:r>
            <a:r>
              <a:rPr lang="en-US" sz="2400" b="0" dirty="0" err="1"/>
              <a:t>Digitalfunk</a:t>
            </a:r>
            <a:r>
              <a:rPr lang="en-US" sz="2400" b="0" dirty="0"/>
              <a:t> </a:t>
            </a:r>
            <a:r>
              <a:rPr lang="en-US" sz="2400" b="0" dirty="0" err="1"/>
              <a:t>bei</a:t>
            </a:r>
            <a:r>
              <a:rPr lang="en-US" sz="2400" b="0" dirty="0"/>
              <a:t> </a:t>
            </a:r>
            <a:r>
              <a:rPr lang="en-US" sz="2400" b="0" dirty="0" err="1"/>
              <a:t>Unfällen</a:t>
            </a:r>
            <a:r>
              <a:rPr lang="en-US" sz="2400" b="0" dirty="0"/>
              <a:t>, </a:t>
            </a:r>
            <a:r>
              <a:rPr lang="en-US" sz="2400" b="0" dirty="0" err="1"/>
              <a:t>Bränden</a:t>
            </a:r>
            <a:r>
              <a:rPr lang="en-US" sz="2400" b="0" dirty="0"/>
              <a:t> etc.</a:t>
            </a:r>
          </a:p>
        </p:txBody>
      </p:sp>
      <p:pic>
        <p:nvPicPr>
          <p:cNvPr id="5" name="Grafik 4">
            <a:extLst>
              <a:ext uri="{FF2B5EF4-FFF2-40B4-BE49-F238E27FC236}">
                <a16:creationId xmlns:a16="http://schemas.microsoft.com/office/drawing/2014/main" id="{21CD1AF6-117A-2000-79D9-68DEDD2DDF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664" t="20284" r="10464" b="15205"/>
          <a:stretch/>
        </p:blipFill>
        <p:spPr>
          <a:xfrm>
            <a:off x="7162798" y="1493571"/>
            <a:ext cx="4898572" cy="2736790"/>
          </a:xfrm>
          <a:prstGeom prst="rect">
            <a:avLst/>
          </a:prstGeom>
          <a:effectLst>
            <a:softEdge rad="136303"/>
          </a:effectLst>
        </p:spPr>
      </p:pic>
      <p:sp>
        <p:nvSpPr>
          <p:cNvPr id="24" name="Title 3">
            <a:extLst>
              <a:ext uri="{FF2B5EF4-FFF2-40B4-BE49-F238E27FC236}">
                <a16:creationId xmlns:a16="http://schemas.microsoft.com/office/drawing/2014/main" id="{F996A5FE-6AF8-8EE1-590E-DCEB3B031B17}"/>
              </a:ext>
            </a:extLst>
          </p:cNvPr>
          <p:cNvSpPr txBox="1">
            <a:spLocks/>
          </p:cNvSpPr>
          <p:nvPr/>
        </p:nvSpPr>
        <p:spPr>
          <a:xfrm>
            <a:off x="767126" y="2937524"/>
            <a:ext cx="5973308" cy="746317"/>
          </a:xfrm>
          <a:prstGeom prst="rect">
            <a:avLst/>
          </a:prstGeom>
        </p:spPr>
        <p:txBody>
          <a:bodyPr vert="horz" wrap="square" lIns="36000" tIns="0" rIns="91440" bIns="0" rtlCol="0" anchor="t" anchorCtr="0">
            <a:normAutofit fontScale="925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pPr marL="342900" indent="-342900">
              <a:buFontTx/>
              <a:buChar char="-"/>
            </a:pPr>
            <a:r>
              <a:rPr lang="en-US" sz="2400" b="0" dirty="0"/>
              <a:t>UKW und DAB+ </a:t>
            </a:r>
            <a:r>
              <a:rPr lang="en-US" sz="2400" b="0" dirty="0" err="1"/>
              <a:t>Radioempfang</a:t>
            </a:r>
            <a:r>
              <a:rPr lang="en-US" sz="2400" b="0" dirty="0"/>
              <a:t> für </a:t>
            </a:r>
            <a:r>
              <a:rPr lang="en-US" sz="2400" b="0" dirty="0" err="1"/>
              <a:t>Verkehrsfunk</a:t>
            </a:r>
            <a:r>
              <a:rPr lang="en-US" sz="2400" b="0" dirty="0"/>
              <a:t> und </a:t>
            </a:r>
            <a:r>
              <a:rPr lang="en-US" sz="2400" b="0" dirty="0" err="1"/>
              <a:t>Sicherheitsdurchsagen</a:t>
            </a:r>
            <a:endParaRPr lang="en-US" sz="2400" b="0" dirty="0"/>
          </a:p>
        </p:txBody>
      </p:sp>
      <p:sp>
        <p:nvSpPr>
          <p:cNvPr id="31" name="Title 3">
            <a:extLst>
              <a:ext uri="{FF2B5EF4-FFF2-40B4-BE49-F238E27FC236}">
                <a16:creationId xmlns:a16="http://schemas.microsoft.com/office/drawing/2014/main" id="{2EF63B71-E2D1-5257-90ED-4F77E2C12656}"/>
              </a:ext>
            </a:extLst>
          </p:cNvPr>
          <p:cNvSpPr txBox="1">
            <a:spLocks/>
          </p:cNvSpPr>
          <p:nvPr/>
        </p:nvSpPr>
        <p:spPr>
          <a:xfrm>
            <a:off x="767126" y="3808765"/>
            <a:ext cx="6299880" cy="932768"/>
          </a:xfrm>
          <a:prstGeom prst="rect">
            <a:avLst/>
          </a:prstGeom>
        </p:spPr>
        <p:txBody>
          <a:bodyPr vert="horz" wrap="square" lIns="36000" tIns="0" rIns="91440" bIns="0" rtlCol="0" anchor="t" anchorCtr="0">
            <a:normAutofit fontScale="92500" lnSpcReduction="100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pPr marL="342900" indent="-342900">
              <a:buFontTx/>
              <a:buChar char="-"/>
            </a:pPr>
            <a:r>
              <a:rPr lang="en-US" sz="2400" b="0" dirty="0"/>
              <a:t>Funk für ÖPNV (</a:t>
            </a:r>
            <a:r>
              <a:rPr lang="en-US" sz="2400" b="0" dirty="0" err="1"/>
              <a:t>Flottensteuerung</a:t>
            </a:r>
            <a:r>
              <a:rPr lang="en-US" sz="2400" b="0" dirty="0"/>
              <a:t>, </a:t>
            </a:r>
            <a:r>
              <a:rPr lang="en-US" sz="2400" b="0" dirty="0" err="1"/>
              <a:t>Fahrplan-übertragung</a:t>
            </a:r>
            <a:r>
              <a:rPr lang="en-US" sz="2400" b="0" dirty="0"/>
              <a:t>,  </a:t>
            </a:r>
            <a:r>
              <a:rPr lang="en-US" sz="2400" b="0" dirty="0" err="1"/>
              <a:t>Positionsübermittlung</a:t>
            </a:r>
            <a:r>
              <a:rPr lang="en-US" sz="2400" b="0" dirty="0"/>
              <a:t>, </a:t>
            </a:r>
            <a:r>
              <a:rPr lang="en-US" sz="2400" b="0" dirty="0" err="1"/>
              <a:t>Sprachfunk</a:t>
            </a:r>
            <a:endParaRPr lang="en-US" sz="2400" b="0" dirty="0"/>
          </a:p>
        </p:txBody>
      </p:sp>
      <p:sp>
        <p:nvSpPr>
          <p:cNvPr id="32" name="Title 3">
            <a:extLst>
              <a:ext uri="{FF2B5EF4-FFF2-40B4-BE49-F238E27FC236}">
                <a16:creationId xmlns:a16="http://schemas.microsoft.com/office/drawing/2014/main" id="{C4E687C6-4268-9459-2990-7D15B47E9642}"/>
              </a:ext>
            </a:extLst>
          </p:cNvPr>
          <p:cNvSpPr txBox="1">
            <a:spLocks/>
          </p:cNvSpPr>
          <p:nvPr/>
        </p:nvSpPr>
        <p:spPr>
          <a:xfrm>
            <a:off x="767127" y="5761820"/>
            <a:ext cx="6395672" cy="671845"/>
          </a:xfrm>
          <a:prstGeom prst="rect">
            <a:avLst/>
          </a:prstGeom>
        </p:spPr>
        <p:txBody>
          <a:bodyPr vert="horz" wrap="square" lIns="36000" tIns="0" rIns="91440" bIns="0" rtlCol="0" anchor="t" anchorCtr="0">
            <a:normAutofit lnSpcReduction="100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pPr marL="342900" indent="-342900">
              <a:buFontTx/>
              <a:buChar char="-"/>
            </a:pPr>
            <a:r>
              <a:rPr lang="en-US" sz="2400" b="0" dirty="0" err="1"/>
              <a:t>Handyversorgung</a:t>
            </a:r>
            <a:r>
              <a:rPr lang="en-US" sz="2400" b="0" dirty="0"/>
              <a:t> </a:t>
            </a:r>
            <a:r>
              <a:rPr lang="en-US" sz="2400" b="0" dirty="0" err="1"/>
              <a:t>über</a:t>
            </a:r>
            <a:r>
              <a:rPr lang="en-US" sz="2400" b="0" dirty="0"/>
              <a:t>  GSM, 4G und 5G </a:t>
            </a:r>
            <a:r>
              <a:rPr lang="en-US" sz="2400" b="0" dirty="0" err="1"/>
              <a:t>Mobilfunk</a:t>
            </a:r>
            <a:endParaRPr lang="en-US" sz="2400" b="0" dirty="0"/>
          </a:p>
        </p:txBody>
      </p:sp>
      <p:sp>
        <p:nvSpPr>
          <p:cNvPr id="33" name="Rechteck 32">
            <a:extLst>
              <a:ext uri="{FF2B5EF4-FFF2-40B4-BE49-F238E27FC236}">
                <a16:creationId xmlns:a16="http://schemas.microsoft.com/office/drawing/2014/main" id="{6938F3CD-680F-60A8-7F83-37716C31AB1B}"/>
              </a:ext>
            </a:extLst>
          </p:cNvPr>
          <p:cNvSpPr/>
          <p:nvPr/>
        </p:nvSpPr>
        <p:spPr>
          <a:xfrm>
            <a:off x="444500" y="6616700"/>
            <a:ext cx="2362200" cy="241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7866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p:bldP spid="16" grpId="0"/>
      <p:bldP spid="17" grpId="0"/>
      <p:bldP spid="24" grpId="0"/>
      <p:bldP spid="31"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7126" y="457252"/>
            <a:ext cx="7545606" cy="554075"/>
          </a:xfrm>
        </p:spPr>
        <p:txBody>
          <a:bodyPr>
            <a:normAutofit fontScale="90000"/>
          </a:bodyPr>
          <a:lstStyle/>
          <a:p>
            <a:r>
              <a:rPr lang="en-US" dirty="0"/>
              <a:t>Funk </a:t>
            </a:r>
            <a:r>
              <a:rPr lang="en-US" dirty="0" err="1"/>
              <a:t>zusammenkoppeln</a:t>
            </a:r>
            <a:r>
              <a:rPr lang="en-US" dirty="0"/>
              <a:t> und </a:t>
            </a:r>
            <a:r>
              <a:rPr lang="en-US" dirty="0" err="1"/>
              <a:t>verteilen</a:t>
            </a:r>
            <a:endParaRPr lang="en-US" dirty="0"/>
          </a:p>
        </p:txBody>
      </p:sp>
      <p:sp>
        <p:nvSpPr>
          <p:cNvPr id="25" name="AutoShape 2" descr="cid:0768-0002-0C-03-TJ-2">
            <a:extLst>
              <a:ext uri="{FF2B5EF4-FFF2-40B4-BE49-F238E27FC236}">
                <a16:creationId xmlns:a16="http://schemas.microsoft.com/office/drawing/2014/main" id="{5AB6D9E5-6608-9D4D-B6DE-98D20CEEE5FB}"/>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6" name="AutoShape 4" descr="cid:0768-0002-0C-03-TJ-2">
            <a:extLst>
              <a:ext uri="{FF2B5EF4-FFF2-40B4-BE49-F238E27FC236}">
                <a16:creationId xmlns:a16="http://schemas.microsoft.com/office/drawing/2014/main" id="{D56219CE-07F3-4442-B20F-BBD3C3BAC8BA}"/>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7" name="AutoShape 6" descr="cid:0768-0002-0C-03-TJ-2">
            <a:extLst>
              <a:ext uri="{FF2B5EF4-FFF2-40B4-BE49-F238E27FC236}">
                <a16:creationId xmlns:a16="http://schemas.microsoft.com/office/drawing/2014/main" id="{54993CEF-458D-4B48-AE01-56BA2957DC9C}"/>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8" name="AutoShape 8" descr="cid:0768-0002-0C-03-TJ-2">
            <a:extLst>
              <a:ext uri="{FF2B5EF4-FFF2-40B4-BE49-F238E27FC236}">
                <a16:creationId xmlns:a16="http://schemas.microsoft.com/office/drawing/2014/main" id="{EAD8C758-1D30-FC49-87D0-F177746FAAD4}"/>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9" name="AutoShape 12" descr="cid:0632-0041-0D-03-TJ-4">
            <a:extLst>
              <a:ext uri="{FF2B5EF4-FFF2-40B4-BE49-F238E27FC236}">
                <a16:creationId xmlns:a16="http://schemas.microsoft.com/office/drawing/2014/main" id="{E5FDA611-6A66-D84C-AB41-A0743528DA5B}"/>
              </a:ext>
            </a:extLst>
          </p:cNvPr>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30" name="AutoShape 14" descr="cid:0632-0041-0D-03-TJ-4">
            <a:extLst>
              <a:ext uri="{FF2B5EF4-FFF2-40B4-BE49-F238E27FC236}">
                <a16:creationId xmlns:a16="http://schemas.microsoft.com/office/drawing/2014/main" id="{A3CA30DD-7CD1-0B47-A437-D00B80A5CB1A}"/>
              </a:ext>
            </a:extLst>
          </p:cNvPr>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9" name="Title 3">
            <a:extLst>
              <a:ext uri="{FF2B5EF4-FFF2-40B4-BE49-F238E27FC236}">
                <a16:creationId xmlns:a16="http://schemas.microsoft.com/office/drawing/2014/main" id="{4A09C2EA-F304-4EC0-CECE-0DC60E05D3F1}"/>
              </a:ext>
            </a:extLst>
          </p:cNvPr>
          <p:cNvSpPr txBox="1">
            <a:spLocks/>
          </p:cNvSpPr>
          <p:nvPr/>
        </p:nvSpPr>
        <p:spPr>
          <a:xfrm>
            <a:off x="1020137" y="3373490"/>
            <a:ext cx="5485165" cy="1707962"/>
          </a:xfrm>
          <a:prstGeom prst="rect">
            <a:avLst/>
          </a:prstGeom>
        </p:spPr>
        <p:txBody>
          <a:bodyPr vert="horz" wrap="square" lIns="36000" tIns="0" rIns="91440" bIns="0" rtlCol="0" anchor="t" anchorCtr="0">
            <a:normAutofit lnSpcReduction="100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2400" b="0" dirty="0"/>
              <a:t>2. Schritt :</a:t>
            </a:r>
          </a:p>
          <a:p>
            <a:r>
              <a:rPr lang="en-US" sz="2400" b="0" dirty="0"/>
              <a:t>    Alle </a:t>
            </a:r>
            <a:r>
              <a:rPr lang="en-US" sz="2400" b="0" dirty="0" err="1"/>
              <a:t>Funkdienste</a:t>
            </a:r>
            <a:r>
              <a:rPr lang="en-US" sz="2400" b="0" dirty="0"/>
              <a:t> und </a:t>
            </a:r>
            <a:r>
              <a:rPr lang="en-US" sz="2400" b="0" dirty="0" err="1"/>
              <a:t>Funksignale</a:t>
            </a:r>
            <a:r>
              <a:rPr lang="en-US" sz="2400" b="0" dirty="0"/>
              <a:t>   </a:t>
            </a:r>
          </a:p>
          <a:p>
            <a:r>
              <a:rPr lang="en-US" sz="2400" b="0" dirty="0"/>
              <a:t>    </a:t>
            </a:r>
            <a:r>
              <a:rPr lang="en-US" sz="2400" b="0" dirty="0" err="1"/>
              <a:t>dorthin</a:t>
            </a:r>
            <a:r>
              <a:rPr lang="en-US" sz="2400" b="0" dirty="0"/>
              <a:t>  </a:t>
            </a:r>
            <a:r>
              <a:rPr lang="en-US" sz="2400" b="0" dirty="0" err="1"/>
              <a:t>zu</a:t>
            </a:r>
            <a:r>
              <a:rPr lang="en-US" sz="2400" b="0" dirty="0"/>
              <a:t> </a:t>
            </a:r>
            <a:r>
              <a:rPr lang="en-US" sz="2400" b="0" dirty="0" err="1"/>
              <a:t>verteilen</a:t>
            </a:r>
            <a:r>
              <a:rPr lang="en-US" sz="2400" b="0" dirty="0"/>
              <a:t>, wo </a:t>
            </a:r>
            <a:r>
              <a:rPr lang="en-US" sz="2400" b="0" dirty="0" err="1"/>
              <a:t>sie</a:t>
            </a:r>
            <a:r>
              <a:rPr lang="en-US" sz="2400" b="0" dirty="0"/>
              <a:t> </a:t>
            </a:r>
            <a:r>
              <a:rPr lang="en-US" sz="2400" b="0" dirty="0" err="1"/>
              <a:t>mit</a:t>
            </a:r>
            <a:r>
              <a:rPr lang="en-US" sz="2400" b="0" dirty="0"/>
              <a:t> der </a:t>
            </a:r>
          </a:p>
          <a:p>
            <a:r>
              <a:rPr lang="en-US" sz="2400" b="0" dirty="0"/>
              <a:t>    </a:t>
            </a:r>
            <a:r>
              <a:rPr lang="en-US" sz="2400" b="0" dirty="0" err="1"/>
              <a:t>notwendigen</a:t>
            </a:r>
            <a:r>
              <a:rPr lang="en-US" sz="2400" b="0" dirty="0"/>
              <a:t> </a:t>
            </a:r>
            <a:r>
              <a:rPr lang="en-US" sz="2400" dirty="0" err="1"/>
              <a:t>Signalgüte</a:t>
            </a:r>
            <a:r>
              <a:rPr lang="en-US" sz="2400" b="0" dirty="0"/>
              <a:t> </a:t>
            </a:r>
            <a:r>
              <a:rPr lang="en-US" sz="2400" b="0" dirty="0" err="1"/>
              <a:t>benötigt</a:t>
            </a:r>
            <a:r>
              <a:rPr lang="en-US" sz="2400" b="0" dirty="0"/>
              <a:t> </a:t>
            </a:r>
          </a:p>
          <a:p>
            <a:r>
              <a:rPr lang="en-US" sz="2400" b="0" dirty="0"/>
              <a:t>    </a:t>
            </a:r>
            <a:r>
              <a:rPr lang="en-US" sz="2400" b="0" dirty="0" err="1"/>
              <a:t>werden</a:t>
            </a:r>
            <a:r>
              <a:rPr lang="en-US" sz="2400" b="0" dirty="0"/>
              <a:t>.</a:t>
            </a:r>
          </a:p>
        </p:txBody>
      </p:sp>
      <p:sp>
        <p:nvSpPr>
          <p:cNvPr id="21" name="Title 3">
            <a:extLst>
              <a:ext uri="{FF2B5EF4-FFF2-40B4-BE49-F238E27FC236}">
                <a16:creationId xmlns:a16="http://schemas.microsoft.com/office/drawing/2014/main" id="{A0918208-13FE-BFCE-A0D5-708BB04E3FF0}"/>
              </a:ext>
            </a:extLst>
          </p:cNvPr>
          <p:cNvSpPr txBox="1">
            <a:spLocks/>
          </p:cNvSpPr>
          <p:nvPr/>
        </p:nvSpPr>
        <p:spPr>
          <a:xfrm>
            <a:off x="1310551" y="5624656"/>
            <a:ext cx="3466103" cy="855403"/>
          </a:xfrm>
          <a:prstGeom prst="rect">
            <a:avLst/>
          </a:prstGeom>
        </p:spPr>
        <p:txBody>
          <a:bodyPr vert="horz" wrap="square" lIns="36000" tIns="0" rIns="91440" bIns="0" rtlCol="0" anchor="t" anchorCtr="0">
            <a:normAutofit/>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2400" b="0" dirty="0" err="1">
                <a:solidFill>
                  <a:srgbClr val="FF0000"/>
                </a:solidFill>
              </a:rPr>
              <a:t>Klingt</a:t>
            </a:r>
            <a:r>
              <a:rPr lang="en-US" sz="2400" b="0" dirty="0">
                <a:solidFill>
                  <a:srgbClr val="FF0000"/>
                </a:solidFill>
              </a:rPr>
              <a:t> </a:t>
            </a:r>
            <a:r>
              <a:rPr lang="en-US" sz="2400" b="0" dirty="0" err="1">
                <a:solidFill>
                  <a:srgbClr val="FF0000"/>
                </a:solidFill>
              </a:rPr>
              <a:t>ganz</a:t>
            </a:r>
            <a:r>
              <a:rPr lang="en-US" sz="2400" b="0" dirty="0">
                <a:solidFill>
                  <a:srgbClr val="FF0000"/>
                </a:solidFill>
              </a:rPr>
              <a:t> </a:t>
            </a:r>
            <a:r>
              <a:rPr lang="en-US" sz="2400" b="0" dirty="0" err="1">
                <a:solidFill>
                  <a:srgbClr val="FF0000"/>
                </a:solidFill>
              </a:rPr>
              <a:t>einfach</a:t>
            </a:r>
            <a:r>
              <a:rPr lang="en-US" sz="2400" b="0" dirty="0">
                <a:solidFill>
                  <a:srgbClr val="FF0000"/>
                </a:solidFill>
              </a:rPr>
              <a:t> …</a:t>
            </a:r>
          </a:p>
        </p:txBody>
      </p:sp>
      <p:sp>
        <p:nvSpPr>
          <p:cNvPr id="18" name="Title 3">
            <a:extLst>
              <a:ext uri="{FF2B5EF4-FFF2-40B4-BE49-F238E27FC236}">
                <a16:creationId xmlns:a16="http://schemas.microsoft.com/office/drawing/2014/main" id="{A42BAD20-41EA-21D4-44BD-4C0523BC3DA9}"/>
              </a:ext>
            </a:extLst>
          </p:cNvPr>
          <p:cNvSpPr txBox="1">
            <a:spLocks/>
          </p:cNvSpPr>
          <p:nvPr/>
        </p:nvSpPr>
        <p:spPr>
          <a:xfrm>
            <a:off x="1020138" y="1593719"/>
            <a:ext cx="5768194" cy="1236567"/>
          </a:xfrm>
          <a:prstGeom prst="rect">
            <a:avLst/>
          </a:prstGeom>
        </p:spPr>
        <p:txBody>
          <a:bodyPr vert="horz" wrap="square" lIns="36000" tIns="0" rIns="91440" bIns="0" rtlCol="0" anchor="t" anchorCtr="0">
            <a:normAutofit/>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2400" b="0" dirty="0"/>
              <a:t>1. Schritt :</a:t>
            </a:r>
          </a:p>
          <a:p>
            <a:r>
              <a:rPr lang="en-US" sz="2400" b="0" dirty="0"/>
              <a:t>     Alle </a:t>
            </a:r>
            <a:r>
              <a:rPr lang="en-US" sz="2400" b="0" dirty="0" err="1"/>
              <a:t>Funkdienste</a:t>
            </a:r>
            <a:r>
              <a:rPr lang="en-US" sz="2400" b="0" dirty="0"/>
              <a:t> </a:t>
            </a:r>
            <a:r>
              <a:rPr lang="en-US" sz="2400" dirty="0" err="1"/>
              <a:t>störungsfrei</a:t>
            </a:r>
            <a:r>
              <a:rPr lang="en-US" sz="2400" b="0" dirty="0"/>
              <a:t>    </a:t>
            </a:r>
          </a:p>
          <a:p>
            <a:r>
              <a:rPr lang="en-US" sz="2400" b="0" dirty="0"/>
              <a:t>     </a:t>
            </a:r>
            <a:r>
              <a:rPr lang="en-US" sz="2400" b="0" dirty="0" err="1"/>
              <a:t>zusammenkoppeln</a:t>
            </a:r>
            <a:endParaRPr lang="en-US" sz="2400" b="0" dirty="0"/>
          </a:p>
        </p:txBody>
      </p:sp>
      <p:pic>
        <p:nvPicPr>
          <p:cNvPr id="20" name="Grafik 19">
            <a:extLst>
              <a:ext uri="{FF2B5EF4-FFF2-40B4-BE49-F238E27FC236}">
                <a16:creationId xmlns:a16="http://schemas.microsoft.com/office/drawing/2014/main" id="{6F327702-1337-F2CF-B296-F7AF489564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749" t="7241" r="18241" b="13858"/>
          <a:stretch/>
        </p:blipFill>
        <p:spPr>
          <a:xfrm>
            <a:off x="7558082" y="1724997"/>
            <a:ext cx="3866791" cy="4685211"/>
          </a:xfrm>
          <a:prstGeom prst="rect">
            <a:avLst/>
          </a:prstGeom>
        </p:spPr>
      </p:pic>
      <p:sp>
        <p:nvSpPr>
          <p:cNvPr id="22" name="Rechteck 21">
            <a:extLst>
              <a:ext uri="{FF2B5EF4-FFF2-40B4-BE49-F238E27FC236}">
                <a16:creationId xmlns:a16="http://schemas.microsoft.com/office/drawing/2014/main" id="{92DDF1A4-22E8-03E2-0645-EC05DE85BE64}"/>
              </a:ext>
            </a:extLst>
          </p:cNvPr>
          <p:cNvSpPr/>
          <p:nvPr/>
        </p:nvSpPr>
        <p:spPr>
          <a:xfrm>
            <a:off x="444500" y="6616700"/>
            <a:ext cx="2362200" cy="241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2043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7126" y="457252"/>
            <a:ext cx="7545606" cy="554075"/>
          </a:xfrm>
        </p:spPr>
        <p:txBody>
          <a:bodyPr>
            <a:normAutofit/>
          </a:bodyPr>
          <a:lstStyle/>
          <a:p>
            <a:r>
              <a:rPr lang="en-US" dirty="0"/>
              <a:t>Was </a:t>
            </a:r>
            <a:r>
              <a:rPr lang="en-US" dirty="0" err="1"/>
              <a:t>ist</a:t>
            </a:r>
            <a:r>
              <a:rPr lang="en-US" dirty="0"/>
              <a:t> </a:t>
            </a:r>
            <a:r>
              <a:rPr lang="en-US" dirty="0" err="1"/>
              <a:t>zu</a:t>
            </a:r>
            <a:r>
              <a:rPr lang="en-US" dirty="0"/>
              <a:t> </a:t>
            </a:r>
            <a:r>
              <a:rPr lang="en-US" dirty="0" err="1"/>
              <a:t>beachten</a:t>
            </a:r>
            <a:r>
              <a:rPr lang="en-US" dirty="0"/>
              <a:t> ?</a:t>
            </a:r>
          </a:p>
        </p:txBody>
      </p:sp>
      <p:sp>
        <p:nvSpPr>
          <p:cNvPr id="25" name="AutoShape 2" descr="cid:0768-0002-0C-03-TJ-2">
            <a:extLst>
              <a:ext uri="{FF2B5EF4-FFF2-40B4-BE49-F238E27FC236}">
                <a16:creationId xmlns:a16="http://schemas.microsoft.com/office/drawing/2014/main" id="{5AB6D9E5-6608-9D4D-B6DE-98D20CEEE5FB}"/>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6" name="AutoShape 4" descr="cid:0768-0002-0C-03-TJ-2">
            <a:extLst>
              <a:ext uri="{FF2B5EF4-FFF2-40B4-BE49-F238E27FC236}">
                <a16:creationId xmlns:a16="http://schemas.microsoft.com/office/drawing/2014/main" id="{D56219CE-07F3-4442-B20F-BBD3C3BAC8BA}"/>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7" name="AutoShape 6" descr="cid:0768-0002-0C-03-TJ-2">
            <a:extLst>
              <a:ext uri="{FF2B5EF4-FFF2-40B4-BE49-F238E27FC236}">
                <a16:creationId xmlns:a16="http://schemas.microsoft.com/office/drawing/2014/main" id="{54993CEF-458D-4B48-AE01-56BA2957DC9C}"/>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8" name="AutoShape 8" descr="cid:0768-0002-0C-03-TJ-2">
            <a:extLst>
              <a:ext uri="{FF2B5EF4-FFF2-40B4-BE49-F238E27FC236}">
                <a16:creationId xmlns:a16="http://schemas.microsoft.com/office/drawing/2014/main" id="{EAD8C758-1D30-FC49-87D0-F177746FAAD4}"/>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9" name="AutoShape 12" descr="cid:0632-0041-0D-03-TJ-4">
            <a:extLst>
              <a:ext uri="{FF2B5EF4-FFF2-40B4-BE49-F238E27FC236}">
                <a16:creationId xmlns:a16="http://schemas.microsoft.com/office/drawing/2014/main" id="{E5FDA611-6A66-D84C-AB41-A0743528DA5B}"/>
              </a:ext>
            </a:extLst>
          </p:cNvPr>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30" name="AutoShape 14" descr="cid:0632-0041-0D-03-TJ-4">
            <a:extLst>
              <a:ext uri="{FF2B5EF4-FFF2-40B4-BE49-F238E27FC236}">
                <a16:creationId xmlns:a16="http://schemas.microsoft.com/office/drawing/2014/main" id="{A3CA30DD-7CD1-0B47-A437-D00B80A5CB1A}"/>
              </a:ext>
            </a:extLst>
          </p:cNvPr>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9" name="Title 3">
            <a:extLst>
              <a:ext uri="{FF2B5EF4-FFF2-40B4-BE49-F238E27FC236}">
                <a16:creationId xmlns:a16="http://schemas.microsoft.com/office/drawing/2014/main" id="{4A09C2EA-F304-4EC0-CECE-0DC60E05D3F1}"/>
              </a:ext>
            </a:extLst>
          </p:cNvPr>
          <p:cNvSpPr txBox="1">
            <a:spLocks/>
          </p:cNvSpPr>
          <p:nvPr/>
        </p:nvSpPr>
        <p:spPr>
          <a:xfrm>
            <a:off x="767123" y="1171882"/>
            <a:ext cx="6730957" cy="431579"/>
          </a:xfrm>
          <a:prstGeom prst="rect">
            <a:avLst/>
          </a:prstGeom>
        </p:spPr>
        <p:txBody>
          <a:bodyPr vert="horz" wrap="square" lIns="36000" tIns="0" rIns="91440" bIns="0" rtlCol="0" anchor="t" anchorCtr="0">
            <a:normAutofit fontScale="85000" lnSpcReduction="100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2400" b="0" dirty="0"/>
              <a:t>- </a:t>
            </a:r>
            <a:r>
              <a:rPr lang="en-US" sz="2400" b="0" dirty="0" err="1"/>
              <a:t>Netz</a:t>
            </a:r>
            <a:r>
              <a:rPr lang="en-US" sz="2400" b="0" dirty="0"/>
              <a:t>- und ETSI </a:t>
            </a:r>
            <a:r>
              <a:rPr lang="en-US" sz="2400" b="0" dirty="0" err="1"/>
              <a:t>Konformität</a:t>
            </a:r>
            <a:r>
              <a:rPr lang="en-US" sz="2400" b="0" dirty="0"/>
              <a:t> - </a:t>
            </a:r>
            <a:r>
              <a:rPr lang="en-US" sz="2400" b="0" dirty="0" err="1"/>
              <a:t>Leitfadenkonformer</a:t>
            </a:r>
            <a:r>
              <a:rPr lang="en-US" sz="2400" b="0" dirty="0"/>
              <a:t> Aufbau </a:t>
            </a:r>
          </a:p>
        </p:txBody>
      </p:sp>
      <p:sp>
        <p:nvSpPr>
          <p:cNvPr id="14" name="Title 3">
            <a:extLst>
              <a:ext uri="{FF2B5EF4-FFF2-40B4-BE49-F238E27FC236}">
                <a16:creationId xmlns:a16="http://schemas.microsoft.com/office/drawing/2014/main" id="{D51EE88A-1BDF-36F3-388B-935649D3B83C}"/>
              </a:ext>
            </a:extLst>
          </p:cNvPr>
          <p:cNvSpPr txBox="1">
            <a:spLocks/>
          </p:cNvSpPr>
          <p:nvPr/>
        </p:nvSpPr>
        <p:spPr>
          <a:xfrm>
            <a:off x="767123" y="1693902"/>
            <a:ext cx="5768194" cy="431579"/>
          </a:xfrm>
          <a:prstGeom prst="rect">
            <a:avLst/>
          </a:prstGeom>
        </p:spPr>
        <p:txBody>
          <a:bodyPr vert="horz" wrap="square" lIns="36000" tIns="0" rIns="91440" bIns="0" rtlCol="0" anchor="t" anchorCtr="0">
            <a:normAutofit fontScale="925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2400" b="0" dirty="0"/>
              <a:t>- </a:t>
            </a:r>
            <a:r>
              <a:rPr lang="en-US" sz="2400" b="0" dirty="0" err="1"/>
              <a:t>Gegenseitige</a:t>
            </a:r>
            <a:r>
              <a:rPr lang="en-US" sz="2400" b="0" dirty="0"/>
              <a:t> </a:t>
            </a:r>
            <a:r>
              <a:rPr lang="en-US" sz="2400" b="0" dirty="0" err="1"/>
              <a:t>Bedämpfung</a:t>
            </a:r>
            <a:r>
              <a:rPr lang="en-US" sz="2400" b="0" dirty="0"/>
              <a:t> der </a:t>
            </a:r>
            <a:r>
              <a:rPr lang="en-US" sz="2400" b="0" dirty="0" err="1"/>
              <a:t>Funkdienste</a:t>
            </a:r>
            <a:endParaRPr lang="en-US" sz="2400" b="0" dirty="0"/>
          </a:p>
        </p:txBody>
      </p:sp>
      <p:sp>
        <p:nvSpPr>
          <p:cNvPr id="15" name="Title 3">
            <a:extLst>
              <a:ext uri="{FF2B5EF4-FFF2-40B4-BE49-F238E27FC236}">
                <a16:creationId xmlns:a16="http://schemas.microsoft.com/office/drawing/2014/main" id="{CE3E951F-F933-51EF-A5B8-8B3451011A8A}"/>
              </a:ext>
            </a:extLst>
          </p:cNvPr>
          <p:cNvSpPr txBox="1">
            <a:spLocks/>
          </p:cNvSpPr>
          <p:nvPr/>
        </p:nvSpPr>
        <p:spPr>
          <a:xfrm>
            <a:off x="767123" y="2243005"/>
            <a:ext cx="5485165" cy="295637"/>
          </a:xfrm>
          <a:prstGeom prst="rect">
            <a:avLst/>
          </a:prstGeom>
        </p:spPr>
        <p:txBody>
          <a:bodyPr vert="horz" wrap="square" lIns="36000" tIns="0" rIns="91440" bIns="0" rtlCol="0" anchor="t" anchorCtr="0">
            <a:normAutofit fontScale="92500" lnSpcReduction="200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2400" b="0" dirty="0"/>
              <a:t>- </a:t>
            </a:r>
            <a:r>
              <a:rPr lang="en-US" sz="2400" b="0" dirty="0" err="1"/>
              <a:t>Großsignalfestigkeit</a:t>
            </a:r>
            <a:endParaRPr lang="en-US" sz="2400" b="0" dirty="0"/>
          </a:p>
        </p:txBody>
      </p:sp>
      <p:sp>
        <p:nvSpPr>
          <p:cNvPr id="17" name="Title 3">
            <a:extLst>
              <a:ext uri="{FF2B5EF4-FFF2-40B4-BE49-F238E27FC236}">
                <a16:creationId xmlns:a16="http://schemas.microsoft.com/office/drawing/2014/main" id="{B94B92BA-0E8A-E2AC-0033-20CC878F0FE6}"/>
              </a:ext>
            </a:extLst>
          </p:cNvPr>
          <p:cNvSpPr txBox="1">
            <a:spLocks/>
          </p:cNvSpPr>
          <p:nvPr/>
        </p:nvSpPr>
        <p:spPr>
          <a:xfrm>
            <a:off x="767122" y="2718027"/>
            <a:ext cx="5485165" cy="329700"/>
          </a:xfrm>
          <a:prstGeom prst="rect">
            <a:avLst/>
          </a:prstGeom>
        </p:spPr>
        <p:txBody>
          <a:bodyPr vert="horz" wrap="square" lIns="36000" tIns="0" rIns="91440" bIns="0" rtlCol="0" anchor="t" anchorCtr="0">
            <a:normAutofit fontScale="92500" lnSpcReduction="100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2400" b="0" dirty="0"/>
              <a:t>- </a:t>
            </a:r>
            <a:r>
              <a:rPr lang="en-US" sz="2400" b="0" dirty="0" err="1"/>
              <a:t>Temperaturbereich</a:t>
            </a:r>
            <a:r>
              <a:rPr lang="en-US" sz="2400" b="0" dirty="0"/>
              <a:t> (Drift von </a:t>
            </a:r>
            <a:r>
              <a:rPr lang="en-US" sz="2400" b="0" dirty="0" err="1"/>
              <a:t>Filterkurven</a:t>
            </a:r>
            <a:r>
              <a:rPr lang="en-US" sz="2400" b="0" dirty="0"/>
              <a:t>)</a:t>
            </a:r>
          </a:p>
        </p:txBody>
      </p:sp>
      <p:sp>
        <p:nvSpPr>
          <p:cNvPr id="22" name="Title 3">
            <a:extLst>
              <a:ext uri="{FF2B5EF4-FFF2-40B4-BE49-F238E27FC236}">
                <a16:creationId xmlns:a16="http://schemas.microsoft.com/office/drawing/2014/main" id="{B88097A0-F81C-4F6F-9039-7BB8F1BFA2EB}"/>
              </a:ext>
            </a:extLst>
          </p:cNvPr>
          <p:cNvSpPr txBox="1">
            <a:spLocks/>
          </p:cNvSpPr>
          <p:nvPr/>
        </p:nvSpPr>
        <p:spPr>
          <a:xfrm>
            <a:off x="767121" y="3253496"/>
            <a:ext cx="5485165" cy="329700"/>
          </a:xfrm>
          <a:prstGeom prst="rect">
            <a:avLst/>
          </a:prstGeom>
        </p:spPr>
        <p:txBody>
          <a:bodyPr vert="horz" wrap="square" lIns="36000" tIns="0" rIns="91440" bIns="0" rtlCol="0" anchor="t" anchorCtr="0">
            <a:normAutofit fontScale="92500" lnSpcReduction="100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2400" b="0" dirty="0"/>
              <a:t>- </a:t>
            </a:r>
            <a:r>
              <a:rPr lang="en-US" sz="2400" b="0" dirty="0" err="1"/>
              <a:t>Intermodulationsfestigkeit</a:t>
            </a:r>
            <a:r>
              <a:rPr lang="en-US" sz="2400" b="0" dirty="0"/>
              <a:t> (PIM)</a:t>
            </a:r>
          </a:p>
        </p:txBody>
      </p:sp>
      <p:sp>
        <p:nvSpPr>
          <p:cNvPr id="23" name="Title 3">
            <a:extLst>
              <a:ext uri="{FF2B5EF4-FFF2-40B4-BE49-F238E27FC236}">
                <a16:creationId xmlns:a16="http://schemas.microsoft.com/office/drawing/2014/main" id="{C33DA994-37D1-A8B1-90D3-C2EEFDEFE678}"/>
              </a:ext>
            </a:extLst>
          </p:cNvPr>
          <p:cNvSpPr txBox="1">
            <a:spLocks/>
          </p:cNvSpPr>
          <p:nvPr/>
        </p:nvSpPr>
        <p:spPr>
          <a:xfrm>
            <a:off x="767121" y="3731714"/>
            <a:ext cx="5485165" cy="329700"/>
          </a:xfrm>
          <a:prstGeom prst="rect">
            <a:avLst/>
          </a:prstGeom>
        </p:spPr>
        <p:txBody>
          <a:bodyPr vert="horz" wrap="square" lIns="36000" tIns="0" rIns="91440" bIns="0" rtlCol="0" anchor="t" anchorCtr="0">
            <a:normAutofit fontScale="92500" lnSpcReduction="100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2400" b="0" dirty="0"/>
              <a:t>- max. </a:t>
            </a:r>
            <a:r>
              <a:rPr lang="en-US" sz="2400" b="0" dirty="0" err="1"/>
              <a:t>Leistung</a:t>
            </a:r>
            <a:r>
              <a:rPr lang="en-US" sz="2400" b="0" dirty="0"/>
              <a:t> und max. Peak Power</a:t>
            </a:r>
          </a:p>
        </p:txBody>
      </p:sp>
      <p:sp>
        <p:nvSpPr>
          <p:cNvPr id="24" name="Title 3">
            <a:extLst>
              <a:ext uri="{FF2B5EF4-FFF2-40B4-BE49-F238E27FC236}">
                <a16:creationId xmlns:a16="http://schemas.microsoft.com/office/drawing/2014/main" id="{FCA66E00-5046-69DD-523C-9FDEBBF65319}"/>
              </a:ext>
            </a:extLst>
          </p:cNvPr>
          <p:cNvSpPr txBox="1">
            <a:spLocks/>
          </p:cNvSpPr>
          <p:nvPr/>
        </p:nvSpPr>
        <p:spPr>
          <a:xfrm>
            <a:off x="767120" y="4170278"/>
            <a:ext cx="5485165" cy="329700"/>
          </a:xfrm>
          <a:prstGeom prst="rect">
            <a:avLst/>
          </a:prstGeom>
        </p:spPr>
        <p:txBody>
          <a:bodyPr vert="horz" wrap="square" lIns="36000" tIns="0" rIns="91440" bIns="0" rtlCol="0" anchor="t" anchorCtr="0">
            <a:normAutofit fontScale="92500" lnSpcReduction="100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2400" b="0" dirty="0"/>
              <a:t>- max. </a:t>
            </a:r>
            <a:r>
              <a:rPr lang="en-US" sz="2400" b="0" dirty="0" err="1"/>
              <a:t>Signallaufzeit</a:t>
            </a:r>
            <a:endParaRPr lang="en-US" sz="2400" b="0" dirty="0"/>
          </a:p>
        </p:txBody>
      </p:sp>
      <p:sp>
        <p:nvSpPr>
          <p:cNvPr id="31" name="Title 3">
            <a:extLst>
              <a:ext uri="{FF2B5EF4-FFF2-40B4-BE49-F238E27FC236}">
                <a16:creationId xmlns:a16="http://schemas.microsoft.com/office/drawing/2014/main" id="{0722C80D-D48E-110C-DE63-F1655D2F4EB7}"/>
              </a:ext>
            </a:extLst>
          </p:cNvPr>
          <p:cNvSpPr txBox="1">
            <a:spLocks/>
          </p:cNvSpPr>
          <p:nvPr/>
        </p:nvSpPr>
        <p:spPr>
          <a:xfrm>
            <a:off x="767119" y="5024373"/>
            <a:ext cx="5485165" cy="329700"/>
          </a:xfrm>
          <a:prstGeom prst="rect">
            <a:avLst/>
          </a:prstGeom>
        </p:spPr>
        <p:txBody>
          <a:bodyPr vert="horz" wrap="square" lIns="36000" tIns="0" rIns="91440" bIns="0" rtlCol="0" anchor="t" anchorCtr="0">
            <a:normAutofit fontScale="92500" lnSpcReduction="100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2400" b="0" dirty="0"/>
              <a:t>- max. Bit- und </a:t>
            </a:r>
            <a:r>
              <a:rPr lang="en-US" sz="2400" b="0" dirty="0" err="1"/>
              <a:t>Vektorfehlerraten</a:t>
            </a:r>
            <a:endParaRPr lang="en-US" sz="2400" b="0" dirty="0"/>
          </a:p>
        </p:txBody>
      </p:sp>
      <p:sp>
        <p:nvSpPr>
          <p:cNvPr id="32" name="Title 3">
            <a:extLst>
              <a:ext uri="{FF2B5EF4-FFF2-40B4-BE49-F238E27FC236}">
                <a16:creationId xmlns:a16="http://schemas.microsoft.com/office/drawing/2014/main" id="{11742A7D-6B35-0D0F-5003-E18E945C8A27}"/>
              </a:ext>
            </a:extLst>
          </p:cNvPr>
          <p:cNvSpPr txBox="1">
            <a:spLocks/>
          </p:cNvSpPr>
          <p:nvPr/>
        </p:nvSpPr>
        <p:spPr>
          <a:xfrm>
            <a:off x="806308" y="6302442"/>
            <a:ext cx="5485165" cy="329700"/>
          </a:xfrm>
          <a:prstGeom prst="rect">
            <a:avLst/>
          </a:prstGeom>
        </p:spPr>
        <p:txBody>
          <a:bodyPr vert="horz" wrap="square" lIns="36000" tIns="0" rIns="91440" bIns="0" rtlCol="0" anchor="t" anchorCtr="0">
            <a:normAutofit fontScale="92500" lnSpcReduction="100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2400" b="0" dirty="0"/>
              <a:t>- </a:t>
            </a:r>
            <a:r>
              <a:rPr lang="en-US" sz="2400" b="0" dirty="0" err="1"/>
              <a:t>Vorbereitet</a:t>
            </a:r>
            <a:r>
              <a:rPr lang="en-US" sz="2400" b="0" dirty="0"/>
              <a:t> für </a:t>
            </a:r>
            <a:r>
              <a:rPr lang="en-US" sz="2400" b="0" dirty="0" err="1"/>
              <a:t>Kanalerweiterungen</a:t>
            </a:r>
            <a:endParaRPr lang="en-US" sz="2400" b="0" dirty="0"/>
          </a:p>
        </p:txBody>
      </p:sp>
      <p:sp>
        <p:nvSpPr>
          <p:cNvPr id="33" name="Title 3">
            <a:extLst>
              <a:ext uri="{FF2B5EF4-FFF2-40B4-BE49-F238E27FC236}">
                <a16:creationId xmlns:a16="http://schemas.microsoft.com/office/drawing/2014/main" id="{1D29646F-2AED-27CF-FB28-47F03E9EC9F9}"/>
              </a:ext>
            </a:extLst>
          </p:cNvPr>
          <p:cNvSpPr txBox="1">
            <a:spLocks/>
          </p:cNvSpPr>
          <p:nvPr/>
        </p:nvSpPr>
        <p:spPr>
          <a:xfrm>
            <a:off x="806307" y="5457790"/>
            <a:ext cx="6064755" cy="295637"/>
          </a:xfrm>
          <a:prstGeom prst="rect">
            <a:avLst/>
          </a:prstGeom>
        </p:spPr>
        <p:txBody>
          <a:bodyPr vert="horz" wrap="square" lIns="36000" tIns="0" rIns="91440" bIns="0" rtlCol="0" anchor="t" anchorCtr="0">
            <a:normAutofit fontScale="92500" lnSpcReduction="200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2400" b="0" dirty="0"/>
              <a:t>- ROHS- und REACH </a:t>
            </a:r>
            <a:r>
              <a:rPr lang="en-US" sz="2400" b="0" dirty="0" err="1"/>
              <a:t>konforme</a:t>
            </a:r>
            <a:r>
              <a:rPr lang="en-US" sz="2400" b="0" dirty="0"/>
              <a:t> </a:t>
            </a:r>
            <a:r>
              <a:rPr lang="en-US" sz="2400" b="0" dirty="0" err="1"/>
              <a:t>Produkte</a:t>
            </a:r>
            <a:endParaRPr lang="en-US" sz="2400" b="0" dirty="0"/>
          </a:p>
        </p:txBody>
      </p:sp>
      <p:sp>
        <p:nvSpPr>
          <p:cNvPr id="34" name="Title 3">
            <a:extLst>
              <a:ext uri="{FF2B5EF4-FFF2-40B4-BE49-F238E27FC236}">
                <a16:creationId xmlns:a16="http://schemas.microsoft.com/office/drawing/2014/main" id="{CF6A6EE5-3E88-E150-1C74-2BA28E9FD32A}"/>
              </a:ext>
            </a:extLst>
          </p:cNvPr>
          <p:cNvSpPr txBox="1">
            <a:spLocks/>
          </p:cNvSpPr>
          <p:nvPr/>
        </p:nvSpPr>
        <p:spPr>
          <a:xfrm>
            <a:off x="801951" y="5884513"/>
            <a:ext cx="6064755" cy="295637"/>
          </a:xfrm>
          <a:prstGeom prst="rect">
            <a:avLst/>
          </a:prstGeom>
        </p:spPr>
        <p:txBody>
          <a:bodyPr vert="horz" wrap="square" lIns="36000" tIns="0" rIns="91440" bIns="0" rtlCol="0" anchor="t" anchorCtr="0">
            <a:normAutofit fontScale="92500" lnSpcReduction="200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2400" b="0" dirty="0"/>
              <a:t>- </a:t>
            </a:r>
            <a:r>
              <a:rPr lang="en-US" sz="2400" b="0" dirty="0" err="1"/>
              <a:t>Nach</a:t>
            </a:r>
            <a:r>
              <a:rPr lang="en-US" sz="2400" b="0" dirty="0"/>
              <a:t> ISO 9000 </a:t>
            </a:r>
            <a:r>
              <a:rPr lang="en-US" sz="2400" b="0" dirty="0" err="1"/>
              <a:t>gefertigte</a:t>
            </a:r>
            <a:r>
              <a:rPr lang="en-US" sz="2400" b="0" dirty="0"/>
              <a:t> </a:t>
            </a:r>
            <a:r>
              <a:rPr lang="en-US" sz="2400" b="0" dirty="0" err="1"/>
              <a:t>Komponenten</a:t>
            </a:r>
            <a:endParaRPr lang="en-US" sz="2400" b="0" dirty="0"/>
          </a:p>
        </p:txBody>
      </p:sp>
      <p:pic>
        <p:nvPicPr>
          <p:cNvPr id="5" name="Grafik 4">
            <a:extLst>
              <a:ext uri="{FF2B5EF4-FFF2-40B4-BE49-F238E27FC236}">
                <a16:creationId xmlns:a16="http://schemas.microsoft.com/office/drawing/2014/main" id="{47F77F95-E36B-B263-9572-88CCBB3E1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57028">
            <a:off x="7512167" y="1337883"/>
            <a:ext cx="3692106" cy="5224796"/>
          </a:xfrm>
          <a:prstGeom prst="rect">
            <a:avLst/>
          </a:prstGeom>
          <a:ln>
            <a:solidFill>
              <a:schemeClr val="accent1"/>
            </a:solidFill>
          </a:ln>
        </p:spPr>
      </p:pic>
      <p:sp>
        <p:nvSpPr>
          <p:cNvPr id="35" name="Title 3">
            <a:extLst>
              <a:ext uri="{FF2B5EF4-FFF2-40B4-BE49-F238E27FC236}">
                <a16:creationId xmlns:a16="http://schemas.microsoft.com/office/drawing/2014/main" id="{92717F3B-A28B-F16F-CD94-E045704FECB6}"/>
              </a:ext>
            </a:extLst>
          </p:cNvPr>
          <p:cNvSpPr txBox="1">
            <a:spLocks/>
          </p:cNvSpPr>
          <p:nvPr/>
        </p:nvSpPr>
        <p:spPr>
          <a:xfrm>
            <a:off x="767119" y="4638538"/>
            <a:ext cx="6064755" cy="295637"/>
          </a:xfrm>
          <a:prstGeom prst="rect">
            <a:avLst/>
          </a:prstGeom>
        </p:spPr>
        <p:txBody>
          <a:bodyPr vert="horz" wrap="square" lIns="36000" tIns="0" rIns="91440" bIns="0" rtlCol="0" anchor="t" anchorCtr="0">
            <a:normAutofit fontScale="92500" lnSpcReduction="200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2400" b="0" dirty="0"/>
              <a:t>- </a:t>
            </a:r>
            <a:r>
              <a:rPr lang="en-US" sz="2400" b="0" dirty="0" err="1"/>
              <a:t>Unterdrückung</a:t>
            </a:r>
            <a:r>
              <a:rPr lang="en-US" sz="2400" b="0" dirty="0"/>
              <a:t> von </a:t>
            </a:r>
            <a:r>
              <a:rPr lang="en-US" sz="2400" b="0" dirty="0" err="1"/>
              <a:t>Seitenbandrauschen</a:t>
            </a:r>
            <a:endParaRPr lang="en-US" sz="2400" b="0" dirty="0"/>
          </a:p>
        </p:txBody>
      </p:sp>
      <p:sp>
        <p:nvSpPr>
          <p:cNvPr id="36" name="Rechteck 35">
            <a:extLst>
              <a:ext uri="{FF2B5EF4-FFF2-40B4-BE49-F238E27FC236}">
                <a16:creationId xmlns:a16="http://schemas.microsoft.com/office/drawing/2014/main" id="{A7A2DC28-205C-6490-4635-F54885D88349}"/>
              </a:ext>
            </a:extLst>
          </p:cNvPr>
          <p:cNvSpPr/>
          <p:nvPr/>
        </p:nvSpPr>
        <p:spPr>
          <a:xfrm>
            <a:off x="444500" y="6616700"/>
            <a:ext cx="2362200" cy="241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714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22" grpId="0"/>
      <p:bldP spid="23" grpId="0"/>
      <p:bldP spid="24" grpId="0"/>
      <p:bldP spid="31" grpId="0"/>
      <p:bldP spid="32" grpId="0"/>
      <p:bldP spid="33" grpId="0"/>
      <p:bldP spid="34"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Abgerundetes Rechteck 58">
            <a:extLst>
              <a:ext uri="{FF2B5EF4-FFF2-40B4-BE49-F238E27FC236}">
                <a16:creationId xmlns:a16="http://schemas.microsoft.com/office/drawing/2014/main" id="{E1D080B4-D6CA-2433-12B7-35EBF5F48D29}"/>
              </a:ext>
            </a:extLst>
          </p:cNvPr>
          <p:cNvSpPr/>
          <p:nvPr/>
        </p:nvSpPr>
        <p:spPr>
          <a:xfrm>
            <a:off x="4271397" y="5800054"/>
            <a:ext cx="6188656" cy="381179"/>
          </a:xfrm>
          <a:prstGeom prst="roundRect">
            <a:avLst/>
          </a:prstGeom>
          <a:solidFill>
            <a:srgbClr val="FF0000">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itle 3"/>
          <p:cNvSpPr>
            <a:spLocks noGrp="1"/>
          </p:cNvSpPr>
          <p:nvPr>
            <p:ph type="title"/>
          </p:nvPr>
        </p:nvSpPr>
        <p:spPr>
          <a:xfrm>
            <a:off x="767126" y="457252"/>
            <a:ext cx="5830449" cy="554075"/>
          </a:xfrm>
        </p:spPr>
        <p:txBody>
          <a:bodyPr>
            <a:normAutofit/>
          </a:bodyPr>
          <a:lstStyle/>
          <a:p>
            <a:r>
              <a:rPr lang="en-US" dirty="0"/>
              <a:t>TETRA BOS </a:t>
            </a:r>
            <a:r>
              <a:rPr lang="en-US" dirty="0" err="1"/>
              <a:t>Erweiterung</a:t>
            </a:r>
            <a:endParaRPr lang="en-US" dirty="0"/>
          </a:p>
        </p:txBody>
      </p:sp>
      <p:sp>
        <p:nvSpPr>
          <p:cNvPr id="25" name="AutoShape 2" descr="cid:0768-0002-0C-03-TJ-2">
            <a:extLst>
              <a:ext uri="{FF2B5EF4-FFF2-40B4-BE49-F238E27FC236}">
                <a16:creationId xmlns:a16="http://schemas.microsoft.com/office/drawing/2014/main" id="{5AB6D9E5-6608-9D4D-B6DE-98D20CEEE5FB}"/>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6" name="AutoShape 4" descr="cid:0768-0002-0C-03-TJ-2">
            <a:extLst>
              <a:ext uri="{FF2B5EF4-FFF2-40B4-BE49-F238E27FC236}">
                <a16:creationId xmlns:a16="http://schemas.microsoft.com/office/drawing/2014/main" id="{D56219CE-07F3-4442-B20F-BBD3C3BAC8BA}"/>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7" name="AutoShape 6" descr="cid:0768-0002-0C-03-TJ-2">
            <a:extLst>
              <a:ext uri="{FF2B5EF4-FFF2-40B4-BE49-F238E27FC236}">
                <a16:creationId xmlns:a16="http://schemas.microsoft.com/office/drawing/2014/main" id="{54993CEF-458D-4B48-AE01-56BA2957DC9C}"/>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8" name="AutoShape 8" descr="cid:0768-0002-0C-03-TJ-2">
            <a:extLst>
              <a:ext uri="{FF2B5EF4-FFF2-40B4-BE49-F238E27FC236}">
                <a16:creationId xmlns:a16="http://schemas.microsoft.com/office/drawing/2014/main" id="{EAD8C758-1D30-FC49-87D0-F177746FAAD4}"/>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9" name="AutoShape 12" descr="cid:0632-0041-0D-03-TJ-4">
            <a:extLst>
              <a:ext uri="{FF2B5EF4-FFF2-40B4-BE49-F238E27FC236}">
                <a16:creationId xmlns:a16="http://schemas.microsoft.com/office/drawing/2014/main" id="{E5FDA611-6A66-D84C-AB41-A0743528DA5B}"/>
              </a:ext>
            </a:extLst>
          </p:cNvPr>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30" name="AutoShape 14" descr="cid:0632-0041-0D-03-TJ-4">
            <a:extLst>
              <a:ext uri="{FF2B5EF4-FFF2-40B4-BE49-F238E27FC236}">
                <a16:creationId xmlns:a16="http://schemas.microsoft.com/office/drawing/2014/main" id="{A3CA30DD-7CD1-0B47-A437-D00B80A5CB1A}"/>
              </a:ext>
            </a:extLst>
          </p:cNvPr>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32" name="Title 3">
            <a:extLst>
              <a:ext uri="{FF2B5EF4-FFF2-40B4-BE49-F238E27FC236}">
                <a16:creationId xmlns:a16="http://schemas.microsoft.com/office/drawing/2014/main" id="{0B01AA4C-F512-DA4A-9B86-45CD477A2473}"/>
              </a:ext>
            </a:extLst>
          </p:cNvPr>
          <p:cNvSpPr txBox="1">
            <a:spLocks/>
          </p:cNvSpPr>
          <p:nvPr/>
        </p:nvSpPr>
        <p:spPr>
          <a:xfrm>
            <a:off x="867737" y="1138990"/>
            <a:ext cx="5729839" cy="1491425"/>
          </a:xfrm>
          <a:prstGeom prst="rect">
            <a:avLst/>
          </a:prstGeom>
        </p:spPr>
        <p:txBody>
          <a:bodyPr vert="horz" wrap="square" lIns="36000" tIns="0" rIns="91440" bIns="0" rtlCol="0" anchor="t" anchorCtr="0">
            <a:normAutofit/>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1800" b="0" dirty="0"/>
              <a:t>60 </a:t>
            </a:r>
            <a:r>
              <a:rPr lang="en-US" sz="1800" b="0" dirty="0" err="1"/>
              <a:t>neue</a:t>
            </a:r>
            <a:r>
              <a:rPr lang="en-US" sz="1800" b="0" dirty="0"/>
              <a:t> </a:t>
            </a:r>
            <a:r>
              <a:rPr lang="en-US" sz="1800" b="0" dirty="0" err="1"/>
              <a:t>Kanäle</a:t>
            </a:r>
            <a:endParaRPr lang="en-US" sz="1800" b="0" dirty="0"/>
          </a:p>
        </p:txBody>
      </p:sp>
      <p:sp>
        <p:nvSpPr>
          <p:cNvPr id="20" name="Title 3">
            <a:extLst>
              <a:ext uri="{FF2B5EF4-FFF2-40B4-BE49-F238E27FC236}">
                <a16:creationId xmlns:a16="http://schemas.microsoft.com/office/drawing/2014/main" id="{978A78E4-BCA2-4333-36B0-9F6B1425D06A}"/>
              </a:ext>
            </a:extLst>
          </p:cNvPr>
          <p:cNvSpPr txBox="1">
            <a:spLocks/>
          </p:cNvSpPr>
          <p:nvPr/>
        </p:nvSpPr>
        <p:spPr>
          <a:xfrm>
            <a:off x="850251" y="1738142"/>
            <a:ext cx="5729839" cy="425327"/>
          </a:xfrm>
          <a:prstGeom prst="rect">
            <a:avLst/>
          </a:prstGeom>
        </p:spPr>
        <p:txBody>
          <a:bodyPr vert="horz" wrap="square" lIns="36000" tIns="0" rIns="91440" bIns="0" rtlCol="0" anchor="t" anchorCtr="0">
            <a:normAutofit/>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1800" b="0" dirty="0" err="1"/>
              <a:t>Frequenzverteilung</a:t>
            </a:r>
            <a:r>
              <a:rPr lang="en-US" sz="1800" b="0" dirty="0"/>
              <a:t> des TETRA Bands  380 - 400 MHz</a:t>
            </a:r>
          </a:p>
        </p:txBody>
      </p:sp>
      <p:sp>
        <p:nvSpPr>
          <p:cNvPr id="13" name="Title 3">
            <a:extLst>
              <a:ext uri="{FF2B5EF4-FFF2-40B4-BE49-F238E27FC236}">
                <a16:creationId xmlns:a16="http://schemas.microsoft.com/office/drawing/2014/main" id="{228446F6-EA64-4321-5614-90AF2D4A6E60}"/>
              </a:ext>
            </a:extLst>
          </p:cNvPr>
          <p:cNvSpPr txBox="1">
            <a:spLocks/>
          </p:cNvSpPr>
          <p:nvPr/>
        </p:nvSpPr>
        <p:spPr>
          <a:xfrm>
            <a:off x="867737" y="5107391"/>
            <a:ext cx="2946796" cy="1048037"/>
          </a:xfrm>
          <a:prstGeom prst="rect">
            <a:avLst/>
          </a:prstGeom>
        </p:spPr>
        <p:txBody>
          <a:bodyPr vert="horz" wrap="square" lIns="36000" tIns="0" rIns="91440" bIns="0" rtlCol="0" anchor="t" anchorCtr="0">
            <a:normAutofit lnSpcReduction="100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1800" b="0" dirty="0"/>
              <a:t>5 MHz </a:t>
            </a:r>
            <a:r>
              <a:rPr lang="en-US" sz="1800" b="0" dirty="0" err="1"/>
              <a:t>Bandbreite</a:t>
            </a:r>
            <a:endParaRPr lang="en-US" sz="1800" b="0" dirty="0"/>
          </a:p>
          <a:p>
            <a:r>
              <a:rPr lang="en-US" sz="1800" b="0" dirty="0"/>
              <a:t>25 kHz </a:t>
            </a:r>
            <a:r>
              <a:rPr lang="en-US" sz="1800" b="0" dirty="0" err="1"/>
              <a:t>Kanalabstand</a:t>
            </a:r>
            <a:endParaRPr lang="en-US" sz="1800" b="0" dirty="0"/>
          </a:p>
          <a:p>
            <a:r>
              <a:rPr lang="en-US" sz="1800" b="0" dirty="0"/>
              <a:t>=   40 </a:t>
            </a:r>
            <a:r>
              <a:rPr lang="en-US" sz="1800" b="0" dirty="0" err="1"/>
              <a:t>Kanäle</a:t>
            </a:r>
            <a:r>
              <a:rPr lang="en-US" sz="1800" b="0" dirty="0"/>
              <a:t> je 1 MHz</a:t>
            </a:r>
          </a:p>
          <a:p>
            <a:r>
              <a:rPr lang="en-US" sz="1800" b="0" dirty="0"/>
              <a:t>= 200 </a:t>
            </a:r>
            <a:r>
              <a:rPr lang="en-US" sz="1800" b="0" dirty="0" err="1"/>
              <a:t>Kanäle</a:t>
            </a:r>
            <a:r>
              <a:rPr lang="en-US" sz="1800" b="0" dirty="0"/>
              <a:t> </a:t>
            </a:r>
            <a:r>
              <a:rPr lang="en-US" sz="1800" b="0" dirty="0" err="1"/>
              <a:t>bei</a:t>
            </a:r>
            <a:r>
              <a:rPr lang="en-US" sz="1800" b="0" dirty="0"/>
              <a:t> 5 MHz</a:t>
            </a:r>
          </a:p>
        </p:txBody>
      </p:sp>
      <p:sp>
        <p:nvSpPr>
          <p:cNvPr id="14" name="Title 3">
            <a:extLst>
              <a:ext uri="{FF2B5EF4-FFF2-40B4-BE49-F238E27FC236}">
                <a16:creationId xmlns:a16="http://schemas.microsoft.com/office/drawing/2014/main" id="{9EE3C40D-F612-284C-C8F5-125538FBFE0B}"/>
              </a:ext>
            </a:extLst>
          </p:cNvPr>
          <p:cNvSpPr txBox="1">
            <a:spLocks/>
          </p:cNvSpPr>
          <p:nvPr/>
        </p:nvSpPr>
        <p:spPr>
          <a:xfrm>
            <a:off x="4490986" y="5107391"/>
            <a:ext cx="3619343" cy="1048037"/>
          </a:xfrm>
          <a:prstGeom prst="rect">
            <a:avLst/>
          </a:prstGeom>
        </p:spPr>
        <p:txBody>
          <a:bodyPr vert="horz" wrap="square" lIns="36000" tIns="0" rIns="91440" bIns="0" rtlCol="0" anchor="t" anchorCtr="0">
            <a:normAutofit/>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1800" b="0" dirty="0"/>
              <a:t>+ 1,5 MHz </a:t>
            </a:r>
            <a:r>
              <a:rPr lang="en-US" sz="1800" b="0" dirty="0" err="1"/>
              <a:t>Bandbreite</a:t>
            </a:r>
            <a:r>
              <a:rPr lang="en-US" sz="1800" b="0" dirty="0"/>
              <a:t> </a:t>
            </a:r>
            <a:r>
              <a:rPr lang="en-US" sz="1800" b="0" dirty="0" err="1"/>
              <a:t>zusätzlich</a:t>
            </a:r>
            <a:endParaRPr lang="en-US" sz="1800" b="0" dirty="0"/>
          </a:p>
          <a:p>
            <a:r>
              <a:rPr lang="en-US" sz="1800" b="0" dirty="0"/>
              <a:t>=   60 </a:t>
            </a:r>
            <a:r>
              <a:rPr lang="en-US" sz="1800" b="0" dirty="0" err="1"/>
              <a:t>Kanäle</a:t>
            </a:r>
            <a:r>
              <a:rPr lang="en-US" sz="1800" b="0" dirty="0"/>
              <a:t> extra</a:t>
            </a:r>
          </a:p>
        </p:txBody>
      </p:sp>
      <p:pic>
        <p:nvPicPr>
          <p:cNvPr id="48" name="Grafik 47">
            <a:extLst>
              <a:ext uri="{FF2B5EF4-FFF2-40B4-BE49-F238E27FC236}">
                <a16:creationId xmlns:a16="http://schemas.microsoft.com/office/drawing/2014/main" id="{72ABA22F-D76A-D98F-C1FA-88FA757DFC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391" y="2425434"/>
            <a:ext cx="7739189" cy="2366406"/>
          </a:xfrm>
          <a:prstGeom prst="rect">
            <a:avLst/>
          </a:prstGeom>
        </p:spPr>
      </p:pic>
      <p:pic>
        <p:nvPicPr>
          <p:cNvPr id="50" name="Grafik 49">
            <a:extLst>
              <a:ext uri="{FF2B5EF4-FFF2-40B4-BE49-F238E27FC236}">
                <a16:creationId xmlns:a16="http://schemas.microsoft.com/office/drawing/2014/main" id="{EC97364F-4516-AF5B-ED79-F2A561C629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391" y="2425434"/>
            <a:ext cx="7739189" cy="2366406"/>
          </a:xfrm>
          <a:prstGeom prst="rect">
            <a:avLst/>
          </a:prstGeom>
        </p:spPr>
      </p:pic>
      <p:pic>
        <p:nvPicPr>
          <p:cNvPr id="52" name="Grafik 51">
            <a:extLst>
              <a:ext uri="{FF2B5EF4-FFF2-40B4-BE49-F238E27FC236}">
                <a16:creationId xmlns:a16="http://schemas.microsoft.com/office/drawing/2014/main" id="{75243C12-0345-B704-90F6-195792BA13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391" y="2425434"/>
            <a:ext cx="7739189" cy="2366406"/>
          </a:xfrm>
          <a:prstGeom prst="rect">
            <a:avLst/>
          </a:prstGeom>
        </p:spPr>
      </p:pic>
      <p:pic>
        <p:nvPicPr>
          <p:cNvPr id="54" name="Grafik 53">
            <a:extLst>
              <a:ext uri="{FF2B5EF4-FFF2-40B4-BE49-F238E27FC236}">
                <a16:creationId xmlns:a16="http://schemas.microsoft.com/office/drawing/2014/main" id="{895FC232-F7E9-56D0-1950-D9E19D27B6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391" y="2425434"/>
            <a:ext cx="7739189" cy="2366406"/>
          </a:xfrm>
          <a:prstGeom prst="rect">
            <a:avLst/>
          </a:prstGeom>
        </p:spPr>
      </p:pic>
      <p:pic>
        <p:nvPicPr>
          <p:cNvPr id="56" name="Grafik 55">
            <a:extLst>
              <a:ext uri="{FF2B5EF4-FFF2-40B4-BE49-F238E27FC236}">
                <a16:creationId xmlns:a16="http://schemas.microsoft.com/office/drawing/2014/main" id="{95B18007-C909-C877-9E4B-ED111AFAF8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391" y="2425434"/>
            <a:ext cx="7739189" cy="2366406"/>
          </a:xfrm>
          <a:prstGeom prst="rect">
            <a:avLst/>
          </a:prstGeom>
        </p:spPr>
      </p:pic>
      <p:sp>
        <p:nvSpPr>
          <p:cNvPr id="58" name="Title 3">
            <a:extLst>
              <a:ext uri="{FF2B5EF4-FFF2-40B4-BE49-F238E27FC236}">
                <a16:creationId xmlns:a16="http://schemas.microsoft.com/office/drawing/2014/main" id="{AF2B3C36-B862-B7D7-FD54-2141A456EC5A}"/>
              </a:ext>
            </a:extLst>
          </p:cNvPr>
          <p:cNvSpPr txBox="1">
            <a:spLocks/>
          </p:cNvSpPr>
          <p:nvPr/>
        </p:nvSpPr>
        <p:spPr>
          <a:xfrm>
            <a:off x="4370254" y="5824768"/>
            <a:ext cx="6188656" cy="590785"/>
          </a:xfrm>
          <a:prstGeom prst="rect">
            <a:avLst/>
          </a:prstGeom>
        </p:spPr>
        <p:txBody>
          <a:bodyPr vert="horz" wrap="square" lIns="36000" tIns="0" rIns="91440" bIns="0" rtlCol="0" anchor="t" anchorCtr="0">
            <a:normAutofit/>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sz="1800" b="0" dirty="0" err="1"/>
              <a:t>Subband</a:t>
            </a:r>
            <a:r>
              <a:rPr lang="en-US" sz="1800" b="0" dirty="0"/>
              <a:t> A + 60 </a:t>
            </a:r>
            <a:r>
              <a:rPr lang="en-US" sz="1800" b="0" dirty="0" err="1"/>
              <a:t>Kanäle</a:t>
            </a:r>
            <a:r>
              <a:rPr lang="en-US" sz="1800" b="0" dirty="0"/>
              <a:t> </a:t>
            </a:r>
            <a:r>
              <a:rPr lang="en-US" sz="1800" b="0" dirty="0" err="1"/>
              <a:t>vom</a:t>
            </a:r>
            <a:r>
              <a:rPr lang="en-US" sz="1800" b="0" dirty="0"/>
              <a:t> </a:t>
            </a:r>
            <a:r>
              <a:rPr lang="en-US" sz="1800" b="0" dirty="0" err="1"/>
              <a:t>Subband</a:t>
            </a:r>
            <a:r>
              <a:rPr lang="en-US" sz="1800" b="0" dirty="0"/>
              <a:t> B = </a:t>
            </a:r>
            <a:r>
              <a:rPr lang="en-US" sz="1800" b="0" dirty="0" err="1"/>
              <a:t>Subband</a:t>
            </a:r>
            <a:r>
              <a:rPr lang="en-US" sz="1800" b="0" dirty="0"/>
              <a:t> A+ ?</a:t>
            </a:r>
          </a:p>
        </p:txBody>
      </p:sp>
      <p:sp>
        <p:nvSpPr>
          <p:cNvPr id="21" name="Rechteck 20">
            <a:extLst>
              <a:ext uri="{FF2B5EF4-FFF2-40B4-BE49-F238E27FC236}">
                <a16:creationId xmlns:a16="http://schemas.microsoft.com/office/drawing/2014/main" id="{08F249D7-45F9-A1F9-DF2C-CBBD1711E90B}"/>
              </a:ext>
            </a:extLst>
          </p:cNvPr>
          <p:cNvSpPr/>
          <p:nvPr/>
        </p:nvSpPr>
        <p:spPr>
          <a:xfrm>
            <a:off x="444500" y="6616700"/>
            <a:ext cx="2362200" cy="241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5461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13" grpId="0"/>
      <p:bldP spid="14" grpId="0"/>
      <p:bldP spid="5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3999" y="365126"/>
            <a:ext cx="7896329" cy="554075"/>
          </a:xfrm>
        </p:spPr>
        <p:txBody>
          <a:bodyPr>
            <a:normAutofit/>
          </a:bodyPr>
          <a:lstStyle/>
          <a:p>
            <a:r>
              <a:rPr lang="da-DK" dirty="0" err="1"/>
              <a:t>Wer</a:t>
            </a:r>
            <a:r>
              <a:rPr lang="da-DK" dirty="0"/>
              <a:t> </a:t>
            </a:r>
            <a:r>
              <a:rPr lang="da-DK" dirty="0" err="1"/>
              <a:t>verwendet</a:t>
            </a:r>
            <a:r>
              <a:rPr lang="da-DK" dirty="0"/>
              <a:t> die </a:t>
            </a:r>
            <a:r>
              <a:rPr lang="da-DK" dirty="0" err="1"/>
              <a:t>neuen</a:t>
            </a:r>
            <a:r>
              <a:rPr lang="da-DK" dirty="0"/>
              <a:t> </a:t>
            </a:r>
            <a:r>
              <a:rPr lang="da-DK" dirty="0" err="1"/>
              <a:t>Kanäle</a:t>
            </a:r>
            <a:r>
              <a:rPr lang="da-DK" dirty="0"/>
              <a:t> ?</a:t>
            </a:r>
            <a:endParaRPr lang="en-US" dirty="0"/>
          </a:p>
        </p:txBody>
      </p:sp>
      <p:pic>
        <p:nvPicPr>
          <p:cNvPr id="3" name="Grafik 2">
            <a:extLst>
              <a:ext uri="{FF2B5EF4-FFF2-40B4-BE49-F238E27FC236}">
                <a16:creationId xmlns:a16="http://schemas.microsoft.com/office/drawing/2014/main" id="{AA63B246-CA49-C048-A791-8C22A2DA156E}"/>
              </a:ext>
            </a:extLst>
          </p:cNvPr>
          <p:cNvPicPr>
            <a:picLocks noChangeAspect="1"/>
          </p:cNvPicPr>
          <p:nvPr/>
        </p:nvPicPr>
        <p:blipFill rotWithShape="1">
          <a:blip r:embed="rId2">
            <a:extLst>
              <a:ext uri="{28A0092B-C50C-407E-A947-70E740481C1C}">
                <a14:useLocalDpi xmlns:a14="http://schemas.microsoft.com/office/drawing/2010/main"/>
              </a:ext>
            </a:extLst>
          </a:blip>
          <a:srcRect r="8817" b="52146"/>
          <a:stretch/>
        </p:blipFill>
        <p:spPr>
          <a:xfrm>
            <a:off x="696357" y="831518"/>
            <a:ext cx="7896329" cy="5864402"/>
          </a:xfrm>
          <a:prstGeom prst="rect">
            <a:avLst/>
          </a:prstGeom>
        </p:spPr>
      </p:pic>
      <p:sp>
        <p:nvSpPr>
          <p:cNvPr id="2" name="Rechteck 1">
            <a:extLst>
              <a:ext uri="{FF2B5EF4-FFF2-40B4-BE49-F238E27FC236}">
                <a16:creationId xmlns:a16="http://schemas.microsoft.com/office/drawing/2014/main" id="{47CD0D12-0A79-1069-1B1C-48C4615B47E6}"/>
              </a:ext>
            </a:extLst>
          </p:cNvPr>
          <p:cNvSpPr/>
          <p:nvPr/>
        </p:nvSpPr>
        <p:spPr>
          <a:xfrm>
            <a:off x="2940908" y="2508422"/>
            <a:ext cx="3855308" cy="407773"/>
          </a:xfrm>
          <a:prstGeom prst="rect">
            <a:avLst/>
          </a:prstGeom>
          <a:solidFill>
            <a:srgbClr val="FF00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D9198B47-2EB9-6ACE-BE59-F8681B283192}"/>
              </a:ext>
            </a:extLst>
          </p:cNvPr>
          <p:cNvSpPr/>
          <p:nvPr/>
        </p:nvSpPr>
        <p:spPr>
          <a:xfrm>
            <a:off x="3266302" y="3842951"/>
            <a:ext cx="5123935" cy="302741"/>
          </a:xfrm>
          <a:prstGeom prst="rect">
            <a:avLst/>
          </a:prstGeom>
          <a:solidFill>
            <a:srgbClr val="FF00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29A05862-EA24-C570-72E7-02F3FDBA74A3}"/>
              </a:ext>
            </a:extLst>
          </p:cNvPr>
          <p:cNvSpPr/>
          <p:nvPr/>
        </p:nvSpPr>
        <p:spPr>
          <a:xfrm>
            <a:off x="1672281" y="4145692"/>
            <a:ext cx="4988011" cy="216243"/>
          </a:xfrm>
          <a:prstGeom prst="rect">
            <a:avLst/>
          </a:prstGeom>
          <a:solidFill>
            <a:srgbClr val="FF00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25DAA43B-0BD2-E054-9DEF-44DF012141AA}"/>
              </a:ext>
            </a:extLst>
          </p:cNvPr>
          <p:cNvSpPr/>
          <p:nvPr/>
        </p:nvSpPr>
        <p:spPr>
          <a:xfrm>
            <a:off x="1672281" y="5483310"/>
            <a:ext cx="6231926" cy="216243"/>
          </a:xfrm>
          <a:prstGeom prst="rect">
            <a:avLst/>
          </a:prstGeom>
          <a:solidFill>
            <a:srgbClr val="FF00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1A5A9D8E-15C7-263C-BC7A-2BB48728D49B}"/>
              </a:ext>
            </a:extLst>
          </p:cNvPr>
          <p:cNvSpPr/>
          <p:nvPr/>
        </p:nvSpPr>
        <p:spPr>
          <a:xfrm>
            <a:off x="2680556" y="5712773"/>
            <a:ext cx="2951894" cy="216243"/>
          </a:xfrm>
          <a:prstGeom prst="rect">
            <a:avLst/>
          </a:prstGeom>
          <a:solidFill>
            <a:srgbClr val="FF00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5D3DAAD0-D467-4B72-9A17-15FEEE47563C}"/>
              </a:ext>
            </a:extLst>
          </p:cNvPr>
          <p:cNvSpPr/>
          <p:nvPr/>
        </p:nvSpPr>
        <p:spPr>
          <a:xfrm>
            <a:off x="3155874" y="5937334"/>
            <a:ext cx="3627642" cy="216243"/>
          </a:xfrm>
          <a:prstGeom prst="rect">
            <a:avLst/>
          </a:prstGeom>
          <a:solidFill>
            <a:srgbClr val="FF00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F79FF4C2-8B31-D133-31C9-3BAED0E3A6E9}"/>
              </a:ext>
            </a:extLst>
          </p:cNvPr>
          <p:cNvSpPr/>
          <p:nvPr/>
        </p:nvSpPr>
        <p:spPr>
          <a:xfrm>
            <a:off x="2974423" y="6391785"/>
            <a:ext cx="740327" cy="216243"/>
          </a:xfrm>
          <a:prstGeom prst="rect">
            <a:avLst/>
          </a:prstGeom>
          <a:solidFill>
            <a:srgbClr val="FF00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4821FFE7-0237-4482-9DDA-3E7E7E8AE9E2}"/>
              </a:ext>
            </a:extLst>
          </p:cNvPr>
          <p:cNvSpPr/>
          <p:nvPr/>
        </p:nvSpPr>
        <p:spPr>
          <a:xfrm>
            <a:off x="444500" y="6616700"/>
            <a:ext cx="2362200" cy="241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06064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7127" y="457252"/>
            <a:ext cx="7875832" cy="554075"/>
          </a:xfrm>
        </p:spPr>
        <p:txBody>
          <a:bodyPr>
            <a:normAutofit/>
          </a:bodyPr>
          <a:lstStyle/>
          <a:p>
            <a:r>
              <a:rPr lang="en-US" dirty="0" err="1"/>
              <a:t>Koppelfelder</a:t>
            </a:r>
            <a:endParaRPr lang="en-US" dirty="0"/>
          </a:p>
        </p:txBody>
      </p:sp>
      <p:sp>
        <p:nvSpPr>
          <p:cNvPr id="25" name="AutoShape 2" descr="cid:0768-0002-0C-03-TJ-2">
            <a:extLst>
              <a:ext uri="{FF2B5EF4-FFF2-40B4-BE49-F238E27FC236}">
                <a16:creationId xmlns:a16="http://schemas.microsoft.com/office/drawing/2014/main" id="{5AB6D9E5-6608-9D4D-B6DE-98D20CEEE5FB}"/>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6" name="AutoShape 4" descr="cid:0768-0002-0C-03-TJ-2">
            <a:extLst>
              <a:ext uri="{FF2B5EF4-FFF2-40B4-BE49-F238E27FC236}">
                <a16:creationId xmlns:a16="http://schemas.microsoft.com/office/drawing/2014/main" id="{D56219CE-07F3-4442-B20F-BBD3C3BAC8BA}"/>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7" name="AutoShape 6" descr="cid:0768-0002-0C-03-TJ-2">
            <a:extLst>
              <a:ext uri="{FF2B5EF4-FFF2-40B4-BE49-F238E27FC236}">
                <a16:creationId xmlns:a16="http://schemas.microsoft.com/office/drawing/2014/main" id="{54993CEF-458D-4B48-AE01-56BA2957DC9C}"/>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8" name="AutoShape 8" descr="cid:0768-0002-0C-03-TJ-2">
            <a:extLst>
              <a:ext uri="{FF2B5EF4-FFF2-40B4-BE49-F238E27FC236}">
                <a16:creationId xmlns:a16="http://schemas.microsoft.com/office/drawing/2014/main" id="{EAD8C758-1D30-FC49-87D0-F177746FAAD4}"/>
              </a:ext>
            </a:extLst>
          </p:cNvPr>
          <p:cNvSpPr>
            <a:spLocks noChangeAspect="1" noChangeArrowheads="1"/>
          </p:cNvSpPr>
          <p:nvPr/>
        </p:nvSpPr>
        <p:spPr bwMode="auto">
          <a:xfrm>
            <a:off x="63500"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29" name="AutoShape 12" descr="cid:0632-0041-0D-03-TJ-4">
            <a:extLst>
              <a:ext uri="{FF2B5EF4-FFF2-40B4-BE49-F238E27FC236}">
                <a16:creationId xmlns:a16="http://schemas.microsoft.com/office/drawing/2014/main" id="{E5FDA611-6A66-D84C-AB41-A0743528DA5B}"/>
              </a:ext>
            </a:extLst>
          </p:cNvPr>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30" name="AutoShape 14" descr="cid:0632-0041-0D-03-TJ-4">
            <a:extLst>
              <a:ext uri="{FF2B5EF4-FFF2-40B4-BE49-F238E27FC236}">
                <a16:creationId xmlns:a16="http://schemas.microsoft.com/office/drawing/2014/main" id="{A3CA30DD-7CD1-0B47-A437-D00B80A5CB1A}"/>
              </a:ext>
            </a:extLst>
          </p:cNvPr>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2" name="Title 3">
            <a:extLst>
              <a:ext uri="{FF2B5EF4-FFF2-40B4-BE49-F238E27FC236}">
                <a16:creationId xmlns:a16="http://schemas.microsoft.com/office/drawing/2014/main" id="{8727606F-10E6-8B43-A212-347B5239DDFD}"/>
              </a:ext>
            </a:extLst>
          </p:cNvPr>
          <p:cNvSpPr txBox="1">
            <a:spLocks/>
          </p:cNvSpPr>
          <p:nvPr/>
        </p:nvSpPr>
        <p:spPr>
          <a:xfrm rot="20835595">
            <a:off x="1295308" y="3170206"/>
            <a:ext cx="7875832" cy="918523"/>
          </a:xfrm>
          <a:prstGeom prst="rect">
            <a:avLst/>
          </a:prstGeom>
        </p:spPr>
        <p:txBody>
          <a:bodyPr vert="horz" wrap="square" lIns="36000" tIns="0" rIns="91440" bIns="0" rtlCol="0" anchor="t" anchorCtr="0">
            <a:normAutofit fontScale="92500" lnSpcReduction="10000"/>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dirty="0"/>
              <a:t>Wie </a:t>
            </a:r>
            <a:r>
              <a:rPr lang="en-US" dirty="0" err="1"/>
              <a:t>werden</a:t>
            </a:r>
            <a:r>
              <a:rPr lang="en-US" dirty="0"/>
              <a:t> </a:t>
            </a:r>
            <a:r>
              <a:rPr lang="en-US" dirty="0" err="1"/>
              <a:t>mehrere</a:t>
            </a:r>
            <a:r>
              <a:rPr lang="en-US" dirty="0"/>
              <a:t> </a:t>
            </a:r>
            <a:r>
              <a:rPr lang="en-US" dirty="0" err="1"/>
              <a:t>Funkanlagen</a:t>
            </a:r>
            <a:r>
              <a:rPr lang="en-US" dirty="0"/>
              <a:t> </a:t>
            </a:r>
            <a:r>
              <a:rPr lang="en-US" dirty="0" err="1"/>
              <a:t>zusammengeschaltet</a:t>
            </a:r>
            <a:r>
              <a:rPr lang="en-US" dirty="0"/>
              <a:t> </a:t>
            </a:r>
          </a:p>
        </p:txBody>
      </p:sp>
      <p:sp>
        <p:nvSpPr>
          <p:cNvPr id="13" name="Title 3">
            <a:extLst>
              <a:ext uri="{FF2B5EF4-FFF2-40B4-BE49-F238E27FC236}">
                <a16:creationId xmlns:a16="http://schemas.microsoft.com/office/drawing/2014/main" id="{C1AAAEF9-9B53-B946-BD07-C7A933C45024}"/>
              </a:ext>
            </a:extLst>
          </p:cNvPr>
          <p:cNvSpPr txBox="1">
            <a:spLocks/>
          </p:cNvSpPr>
          <p:nvPr/>
        </p:nvSpPr>
        <p:spPr>
          <a:xfrm rot="20835595">
            <a:off x="6748678" y="4085650"/>
            <a:ext cx="1570333" cy="918523"/>
          </a:xfrm>
          <a:prstGeom prst="rect">
            <a:avLst/>
          </a:prstGeom>
        </p:spPr>
        <p:txBody>
          <a:bodyPr vert="horz" wrap="square" lIns="36000" tIns="0" rIns="91440" bIns="0" rtlCol="0" anchor="t" anchorCtr="0">
            <a:normAutofit/>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dirty="0"/>
              <a:t>?</a:t>
            </a:r>
          </a:p>
        </p:txBody>
      </p:sp>
      <p:sp>
        <p:nvSpPr>
          <p:cNvPr id="14" name="Title 3">
            <a:extLst>
              <a:ext uri="{FF2B5EF4-FFF2-40B4-BE49-F238E27FC236}">
                <a16:creationId xmlns:a16="http://schemas.microsoft.com/office/drawing/2014/main" id="{D762FA62-6D1D-6048-8A3A-E8E3FEB7CEDF}"/>
              </a:ext>
            </a:extLst>
          </p:cNvPr>
          <p:cNvSpPr txBox="1">
            <a:spLocks/>
          </p:cNvSpPr>
          <p:nvPr/>
        </p:nvSpPr>
        <p:spPr>
          <a:xfrm rot="20835595">
            <a:off x="8141155" y="4706755"/>
            <a:ext cx="1570333" cy="918523"/>
          </a:xfrm>
          <a:prstGeom prst="rect">
            <a:avLst/>
          </a:prstGeom>
        </p:spPr>
        <p:txBody>
          <a:bodyPr vert="horz" wrap="square" lIns="36000" tIns="0" rIns="91440" bIns="0" rtlCol="0" anchor="t" anchorCtr="0">
            <a:normAutofit/>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dirty="0"/>
              <a:t>?</a:t>
            </a:r>
          </a:p>
        </p:txBody>
      </p:sp>
      <p:sp>
        <p:nvSpPr>
          <p:cNvPr id="15" name="Title 3">
            <a:extLst>
              <a:ext uri="{FF2B5EF4-FFF2-40B4-BE49-F238E27FC236}">
                <a16:creationId xmlns:a16="http://schemas.microsoft.com/office/drawing/2014/main" id="{2FF5F7E3-255F-864F-8D64-DCD606793586}"/>
              </a:ext>
            </a:extLst>
          </p:cNvPr>
          <p:cNvSpPr txBox="1">
            <a:spLocks/>
          </p:cNvSpPr>
          <p:nvPr/>
        </p:nvSpPr>
        <p:spPr>
          <a:xfrm rot="20835595">
            <a:off x="9533632" y="5327860"/>
            <a:ext cx="1570333" cy="918523"/>
          </a:xfrm>
          <a:prstGeom prst="rect">
            <a:avLst/>
          </a:prstGeom>
        </p:spPr>
        <p:txBody>
          <a:bodyPr vert="horz" wrap="square" lIns="36000" tIns="0" rIns="91440" bIns="0" rtlCol="0" anchor="t" anchorCtr="0">
            <a:normAutofit/>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dirty="0"/>
              <a:t>?</a:t>
            </a:r>
          </a:p>
        </p:txBody>
      </p:sp>
      <p:sp>
        <p:nvSpPr>
          <p:cNvPr id="16" name="Title 3">
            <a:extLst>
              <a:ext uri="{FF2B5EF4-FFF2-40B4-BE49-F238E27FC236}">
                <a16:creationId xmlns:a16="http://schemas.microsoft.com/office/drawing/2014/main" id="{21676F46-BA5A-9747-85BF-17FCF89698F0}"/>
              </a:ext>
            </a:extLst>
          </p:cNvPr>
          <p:cNvSpPr txBox="1">
            <a:spLocks/>
          </p:cNvSpPr>
          <p:nvPr/>
        </p:nvSpPr>
        <p:spPr>
          <a:xfrm rot="20835595">
            <a:off x="9758461" y="3295415"/>
            <a:ext cx="1570333" cy="918523"/>
          </a:xfrm>
          <a:prstGeom prst="rect">
            <a:avLst/>
          </a:prstGeom>
        </p:spPr>
        <p:txBody>
          <a:bodyPr vert="horz" wrap="square" lIns="36000" tIns="0" rIns="91440" bIns="0" rtlCol="0" anchor="t" anchorCtr="0">
            <a:normAutofit/>
          </a:bodyPr>
          <a:lstStyle>
            <a:lvl1pPr algn="l" defTabSz="914400" rtl="0" eaLnBrk="1" latinLnBrk="0" hangingPunct="1">
              <a:lnSpc>
                <a:spcPct val="100000"/>
              </a:lnSpc>
              <a:spcBef>
                <a:spcPct val="0"/>
              </a:spcBef>
              <a:buNone/>
              <a:defRPr sz="3600" b="1" kern="1200">
                <a:solidFill>
                  <a:srgbClr val="002855"/>
                </a:solidFill>
                <a:latin typeface="Arial" panose="020B0604020202020204" pitchFamily="34" charset="0"/>
                <a:ea typeface="+mj-ea"/>
                <a:cs typeface="Arial" panose="020B0604020202020204" pitchFamily="34" charset="0"/>
              </a:defRPr>
            </a:lvl1pPr>
          </a:lstStyle>
          <a:p>
            <a:r>
              <a:rPr lang="en-US" dirty="0"/>
              <a:t>?</a:t>
            </a:r>
          </a:p>
        </p:txBody>
      </p:sp>
    </p:spTree>
    <p:extLst>
      <p:ext uri="{BB962C8B-B14F-4D97-AF65-F5344CB8AC3E}">
        <p14:creationId xmlns:p14="http://schemas.microsoft.com/office/powerpoint/2010/main" val="3300821131"/>
      </p:ext>
    </p:extLst>
  </p:cSld>
  <p:clrMapOvr>
    <a:masterClrMapping/>
  </p:clrMapOvr>
</p:sld>
</file>

<file path=ppt/theme/theme1.xml><?xml version="1.0" encoding="utf-8"?>
<a:theme xmlns:a="http://schemas.openxmlformats.org/drawingml/2006/main" name="Office Theme">
  <a:themeElements>
    <a:clrScheme name="AmphenolProcom Colors">
      <a:dk1>
        <a:srgbClr val="002855"/>
      </a:dk1>
      <a:lt1>
        <a:sysClr val="window" lastClr="FFFFFF"/>
      </a:lt1>
      <a:dk2>
        <a:srgbClr val="44546A"/>
      </a:dk2>
      <a:lt2>
        <a:srgbClr val="E7E6E6"/>
      </a:lt2>
      <a:accent1>
        <a:srgbClr val="002855"/>
      </a:accent1>
      <a:accent2>
        <a:srgbClr val="43B02A"/>
      </a:accent2>
      <a:accent3>
        <a:srgbClr val="005EB8"/>
      </a:accent3>
      <a:accent4>
        <a:srgbClr val="40404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0</TotalTime>
  <Words>1631</Words>
  <Application>Microsoft Macintosh PowerPoint</Application>
  <PresentationFormat>Breitbild</PresentationFormat>
  <Paragraphs>288</Paragraphs>
  <Slides>28</Slides>
  <Notes>7</Notes>
  <HiddenSlides>0</HiddenSlides>
  <MMClips>0</MMClips>
  <ScaleCrop>false</ScaleCrop>
  <HeadingPairs>
    <vt:vector size="8" baseType="variant">
      <vt:variant>
        <vt:lpstr>Verwendete Schriftarten</vt:lpstr>
      </vt:variant>
      <vt:variant>
        <vt:i4>4</vt:i4>
      </vt:variant>
      <vt:variant>
        <vt:lpstr>Design</vt:lpstr>
      </vt:variant>
      <vt:variant>
        <vt:i4>1</vt:i4>
      </vt:variant>
      <vt:variant>
        <vt:lpstr>Eingebettete OLE-Server</vt:lpstr>
      </vt:variant>
      <vt:variant>
        <vt:i4>1</vt:i4>
      </vt:variant>
      <vt:variant>
        <vt:lpstr>Folientitel</vt:lpstr>
      </vt:variant>
      <vt:variant>
        <vt:i4>28</vt:i4>
      </vt:variant>
    </vt:vector>
  </HeadingPairs>
  <TitlesOfParts>
    <vt:vector size="34" baseType="lpstr">
      <vt:lpstr>Arial</vt:lpstr>
      <vt:lpstr>Calibri</vt:lpstr>
      <vt:lpstr>Calibri Light</vt:lpstr>
      <vt:lpstr>Wingdings</vt:lpstr>
      <vt:lpstr>Office Theme</vt:lpstr>
      <vt:lpstr>CorelPhotoPaint.Image.8</vt:lpstr>
      <vt:lpstr>Funksysteme simultan nutzen und störungsfrei koppeln</vt:lpstr>
      <vt:lpstr>Funk in Gebäuden und Tunneln</vt:lpstr>
      <vt:lpstr>Funk in Gebäuden</vt:lpstr>
      <vt:lpstr>Funk in Tunneln</vt:lpstr>
      <vt:lpstr>Funk zusammenkoppeln und verteilen</vt:lpstr>
      <vt:lpstr>Was ist zu beachten ?</vt:lpstr>
      <vt:lpstr>TETRA BOS Erweiterung</vt:lpstr>
      <vt:lpstr>Wer verwendet die neuen Kanäle ?</vt:lpstr>
      <vt:lpstr>Koppelfelder</vt:lpstr>
      <vt:lpstr>PowerPoint-Präsentation</vt:lpstr>
      <vt:lpstr>Duplexer</vt:lpstr>
      <vt:lpstr>Duplexer</vt:lpstr>
      <vt:lpstr>Duplexer - Modelle</vt:lpstr>
      <vt:lpstr>Duplexer</vt:lpstr>
      <vt:lpstr>Steilflankigkeit</vt:lpstr>
      <vt:lpstr>Diplexer - Anwendung</vt:lpstr>
      <vt:lpstr>PowerPoint-Präsentation</vt:lpstr>
      <vt:lpstr>Planung von Koppelnetzwerken</vt:lpstr>
      <vt:lpstr>PowerPoint-Präsentation</vt:lpstr>
      <vt:lpstr>PowerPoint-Präsentation</vt:lpstr>
      <vt:lpstr>Passive Intermodulation</vt:lpstr>
      <vt:lpstr>Passive Intermodulation</vt:lpstr>
      <vt:lpstr>Passive Intermodulation</vt:lpstr>
      <vt:lpstr>Passive Intermodulation</vt:lpstr>
      <vt:lpstr>Passive Intermodulation</vt:lpstr>
      <vt:lpstr>Passive Intermodulation</vt:lpstr>
      <vt:lpstr>Passive Intermodulation</vt:lpstr>
      <vt:lpstr>PowerPoint-Präsentation</vt:lpstr>
    </vt:vector>
  </TitlesOfParts>
  <Company>Zenitel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Karin Skovgaard</dc:creator>
  <cp:lastModifiedBy>Ingo Semrau</cp:lastModifiedBy>
  <cp:revision>397</cp:revision>
  <cp:lastPrinted>2020-09-13T08:27:26Z</cp:lastPrinted>
  <dcterms:created xsi:type="dcterms:W3CDTF">2018-03-11T07:03:33Z</dcterms:created>
  <dcterms:modified xsi:type="dcterms:W3CDTF">2024-10-23T22:49:25Z</dcterms:modified>
</cp:coreProperties>
</file>